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0"/>
  </p:notesMasterIdLst>
  <p:sldIdLst>
    <p:sldId id="257" r:id="rId2"/>
    <p:sldId id="258" r:id="rId3"/>
    <p:sldId id="311" r:id="rId4"/>
    <p:sldId id="292" r:id="rId5"/>
    <p:sldId id="315" r:id="rId6"/>
    <p:sldId id="272" r:id="rId7"/>
    <p:sldId id="283" r:id="rId8"/>
    <p:sldId id="300" r:id="rId9"/>
    <p:sldId id="288" r:id="rId10"/>
    <p:sldId id="284" r:id="rId11"/>
    <p:sldId id="285" r:id="rId12"/>
    <p:sldId id="286" r:id="rId13"/>
    <p:sldId id="287" r:id="rId14"/>
    <p:sldId id="314" r:id="rId15"/>
    <p:sldId id="290" r:id="rId16"/>
    <p:sldId id="313" r:id="rId17"/>
    <p:sldId id="289" r:id="rId18"/>
    <p:sldId id="305" r:id="rId19"/>
    <p:sldId id="308" r:id="rId20"/>
    <p:sldId id="295" r:id="rId21"/>
    <p:sldId id="293" r:id="rId22"/>
    <p:sldId id="296" r:id="rId23"/>
    <p:sldId id="297" r:id="rId24"/>
    <p:sldId id="298" r:id="rId25"/>
    <p:sldId id="312" r:id="rId26"/>
    <p:sldId id="306" r:id="rId27"/>
    <p:sldId id="299" r:id="rId28"/>
    <p:sldId id="302" r:id="rId29"/>
    <p:sldId id="303" r:id="rId30"/>
    <p:sldId id="294" r:id="rId31"/>
    <p:sldId id="304" r:id="rId32"/>
    <p:sldId id="307" r:id="rId33"/>
    <p:sldId id="310" r:id="rId34"/>
    <p:sldId id="356" r:id="rId35"/>
    <p:sldId id="340" r:id="rId36"/>
    <p:sldId id="341" r:id="rId37"/>
    <p:sldId id="342" r:id="rId38"/>
    <p:sldId id="343" r:id="rId39"/>
    <p:sldId id="344" r:id="rId40"/>
    <p:sldId id="347" r:id="rId41"/>
    <p:sldId id="354" r:id="rId42"/>
    <p:sldId id="349" r:id="rId43"/>
    <p:sldId id="350" r:id="rId44"/>
    <p:sldId id="357" r:id="rId45"/>
    <p:sldId id="358" r:id="rId46"/>
    <p:sldId id="359" r:id="rId47"/>
    <p:sldId id="346" r:id="rId48"/>
    <p:sldId id="324" r:id="rId49"/>
    <p:sldId id="355" r:id="rId50"/>
    <p:sldId id="325" r:id="rId51"/>
    <p:sldId id="326" r:id="rId52"/>
    <p:sldId id="329" r:id="rId53"/>
    <p:sldId id="328" r:id="rId54"/>
    <p:sldId id="333" r:id="rId55"/>
    <p:sldId id="337" r:id="rId56"/>
    <p:sldId id="332" r:id="rId57"/>
    <p:sldId id="352" r:id="rId58"/>
    <p:sldId id="338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0"/>
    <p:restoredTop sz="94683"/>
  </p:normalViewPr>
  <p:slideViewPr>
    <p:cSldViewPr snapToGrid="0" snapToObjects="1">
      <p:cViewPr varScale="1">
        <p:scale>
          <a:sx n="86" d="100"/>
          <a:sy n="86" d="100"/>
        </p:scale>
        <p:origin x="6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5BD86-03D6-DB47-951B-9B7CE75231BC}" type="datetimeFigureOut">
              <a:rPr lang="en-US" smtClean="0"/>
              <a:t>8/10/19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CA4F9-250D-D54E-8242-FB967A931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0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lambda/latest/dg/eventsource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yapi.com/api/company" TargetMode="External"/><Relationship Id="rId2" Type="http://schemas.openxmlformats.org/officeDocument/2006/relationships/hyperlink" Target="https://myapi.com/api/us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yapi.com/api/user?id=123" TargetMode="External"/><Relationship Id="rId4" Type="http://schemas.openxmlformats.org/officeDocument/2006/relationships/hyperlink" Target="https://myapi.com/api/order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Serverless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2CEFDA-6876-8047-BE55-B9DB97E1D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423" y="3464263"/>
            <a:ext cx="178815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71537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Create a Lambda function resource</a:t>
            </a:r>
          </a:p>
          <a:p>
            <a:pPr lvl="1"/>
            <a:r>
              <a:rPr lang="en-US" dirty="0"/>
              <a:t>Create via AWS Lambda web console, CloudFormation, AWS API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Need to specify:</a:t>
            </a:r>
          </a:p>
          <a:p>
            <a:pPr lvl="2"/>
            <a:r>
              <a:rPr lang="en-US" dirty="0"/>
              <a:t>Region function will run in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Amount of memory to allocate from 128MB to 3008MB in 64MB increments</a:t>
            </a:r>
          </a:p>
          <a:p>
            <a:pPr lvl="3"/>
            <a:r>
              <a:rPr lang="en-US" dirty="0"/>
              <a:t>CPU and network are proportional to allocated memory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Execution role function will use to access AWS resources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Concurrency level: number of simultaneous Lambda function executions allowed</a:t>
            </a:r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30723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6480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Deploy your code</a:t>
            </a:r>
          </a:p>
          <a:p>
            <a:pPr lvl="1"/>
            <a:r>
              <a:rPr lang="en-US" dirty="0"/>
              <a:t>Author Lambda code directly on the AWS Console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Package code and libraries into a zip file and upload to Lambda</a:t>
            </a:r>
          </a:p>
          <a:p>
            <a:pPr lvl="2"/>
            <a:r>
              <a:rPr lang="en-US" dirty="0"/>
              <a:t>Can upload to S3 and point Lambda function at S3 package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Create CloudFormation template with SAM extension or Serverless framework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Publish function from IDE</a:t>
            </a:r>
          </a:p>
          <a:p>
            <a:pPr lvl="2"/>
            <a:r>
              <a:rPr lang="en-US" dirty="0"/>
              <a:t>Microsoft Visual Studio</a:t>
            </a:r>
          </a:p>
          <a:p>
            <a:pPr lvl="2"/>
            <a:r>
              <a:rPr lang="en-US" dirty="0"/>
              <a:t>AWS Cloud9</a:t>
            </a:r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A28CA-B5F0-9B40-8536-F62E9C1A6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341" y="1033675"/>
            <a:ext cx="1367459" cy="136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37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979" y="1619761"/>
            <a:ext cx="8423910" cy="3667114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Run your code</a:t>
            </a:r>
          </a:p>
          <a:p>
            <a:pPr lvl="1"/>
            <a:r>
              <a:rPr lang="en-US" dirty="0"/>
              <a:t>Event-driven trigger from AWS resources (event source mapping)</a:t>
            </a:r>
          </a:p>
          <a:p>
            <a:pPr lvl="2"/>
            <a:r>
              <a:rPr lang="en-US" dirty="0"/>
              <a:t>S3, DynamoDB, Kinesis, SNS, CloudWatch, and more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Requests received from an AWS endpoint:</a:t>
            </a:r>
          </a:p>
          <a:p>
            <a:pPr lvl="2"/>
            <a:r>
              <a:rPr lang="en-US" dirty="0"/>
              <a:t>AWS API Gateway – HTTP</a:t>
            </a:r>
          </a:p>
          <a:p>
            <a:pPr lvl="2"/>
            <a:r>
              <a:rPr lang="en-US" dirty="0"/>
              <a:t>AWS IoT – MQTT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Scheduled trigger (CloudWatch/ </a:t>
            </a:r>
            <a:r>
              <a:rPr lang="en-US" dirty="0" err="1"/>
              <a:t>Cron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06778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Monitor your code</a:t>
            </a:r>
          </a:p>
          <a:p>
            <a:pPr lvl="1"/>
            <a:r>
              <a:rPr lang="en-US" dirty="0"/>
              <a:t>Code metrics instrumented by CloudWatch</a:t>
            </a:r>
          </a:p>
          <a:p>
            <a:pPr lvl="2"/>
            <a:r>
              <a:rPr lang="en-US" dirty="0"/>
              <a:t>Request count, Error rate, Latency, Throttling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Execution logs stored in CloudWatch logs</a:t>
            </a:r>
          </a:p>
          <a:p>
            <a:pPr lvl="2"/>
            <a:r>
              <a:rPr lang="en-US" dirty="0"/>
              <a:t>Application logs and stack traces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AWS X-ray: instrument code to </a:t>
            </a:r>
            <a:br>
              <a:rPr lang="en-US" dirty="0"/>
            </a:br>
            <a:r>
              <a:rPr lang="en-US" dirty="0"/>
              <a:t>provide distributed application tracing</a:t>
            </a:r>
          </a:p>
          <a:p>
            <a:pPr lvl="2"/>
            <a:r>
              <a:rPr lang="en-US" dirty="0"/>
              <a:t>Troubleshoot function latency and long-running queries</a:t>
            </a:r>
          </a:p>
          <a:p>
            <a:pPr lvl="2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4ADED2-DFC9-694E-9F7D-256BD2C57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3610" y="3429000"/>
            <a:ext cx="1239599" cy="123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94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F5181-5C98-4048-AAA4-722AB240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X-ray trace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29BDC-2E41-1B41-98DC-4A9779850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1" b="-2857"/>
          <a:stretch/>
        </p:blipFill>
        <p:spPr>
          <a:xfrm>
            <a:off x="1037740" y="1854555"/>
            <a:ext cx="7068520" cy="377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09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20831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How is AWS actually running your code?</a:t>
            </a:r>
          </a:p>
          <a:p>
            <a:pPr lvl="1"/>
            <a:r>
              <a:rPr lang="en-US" dirty="0"/>
              <a:t>Event trigger initiates creation of Lambda execution environment</a:t>
            </a:r>
            <a:br>
              <a:rPr lang="en-US" dirty="0"/>
            </a:br>
            <a:r>
              <a:rPr lang="en-US" dirty="0"/>
              <a:t>using a container (cold start).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Lambda deploys your code into the environment and</a:t>
            </a:r>
            <a:br>
              <a:rPr lang="en-US" dirty="0"/>
            </a:br>
            <a:r>
              <a:rPr lang="en-US" dirty="0"/>
              <a:t>provides any bootstrapping (like starting up JVM).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Code executes like any normal application code.</a:t>
            </a:r>
          </a:p>
          <a:p>
            <a:pPr lvl="2"/>
            <a:r>
              <a:rPr lang="en-US" dirty="0"/>
              <a:t>A single event runs per container.</a:t>
            </a:r>
          </a:p>
          <a:p>
            <a:pPr lvl="2"/>
            <a:r>
              <a:rPr lang="en-US" dirty="0"/>
              <a:t>No need to worry about blocking operations.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environment may persist for some period of time and</a:t>
            </a:r>
            <a:br>
              <a:rPr lang="en-US" dirty="0"/>
            </a:br>
            <a:r>
              <a:rPr lang="en-US" dirty="0"/>
              <a:t>subsequent events may trigger code execution in the</a:t>
            </a:r>
            <a:br>
              <a:rPr lang="en-US" dirty="0"/>
            </a:br>
            <a:r>
              <a:rPr lang="en-US" dirty="0"/>
              <a:t>same environment (warm start).</a:t>
            </a:r>
          </a:p>
          <a:p>
            <a:pPr lvl="2"/>
            <a:r>
              <a:rPr lang="en-US" dirty="0"/>
              <a:t>Environment contains a /</a:t>
            </a:r>
            <a:r>
              <a:rPr lang="en-US" dirty="0" err="1"/>
              <a:t>tmp</a:t>
            </a:r>
            <a:r>
              <a:rPr lang="en-US" dirty="0"/>
              <a:t> directory with 500MB of</a:t>
            </a:r>
            <a:br>
              <a:rPr lang="en-US" dirty="0"/>
            </a:br>
            <a:r>
              <a:rPr lang="en-US" dirty="0"/>
              <a:t>storage space.</a:t>
            </a:r>
          </a:p>
          <a:p>
            <a:endParaRPr lang="en-US" dirty="0"/>
          </a:p>
          <a:p>
            <a:pPr lvl="2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91859C-0433-2E4C-B08B-FB536CA7A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321" y="2412460"/>
            <a:ext cx="2855369" cy="215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4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59A2-7331-FE40-ABBA-97CBED37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CFB70-B273-CE4A-8E4D-DCB8892C1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Lambda pricing model:</a:t>
            </a:r>
          </a:p>
          <a:p>
            <a:endParaRPr lang="en-US" dirty="0"/>
          </a:p>
          <a:p>
            <a:pPr lvl="1"/>
            <a:r>
              <a:rPr lang="en-US" dirty="0"/>
              <a:t>First 1 million requests per month are FREE</a:t>
            </a:r>
          </a:p>
          <a:p>
            <a:pPr lvl="2"/>
            <a:r>
              <a:rPr lang="en-US" dirty="0"/>
              <a:t>$0.20 per 1M requests thereafter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400,000 GB-Seconds of compute time per month FREE</a:t>
            </a:r>
          </a:p>
          <a:p>
            <a:pPr lvl="2"/>
            <a:r>
              <a:rPr lang="en-US" dirty="0"/>
              <a:t>$0.00001667 per GB-Second thereafter</a:t>
            </a:r>
          </a:p>
          <a:p>
            <a:pPr lvl="2"/>
            <a:r>
              <a:rPr lang="en-US" dirty="0"/>
              <a:t>Notice that pricing is a function of execution time * memory allocation</a:t>
            </a:r>
          </a:p>
          <a:p>
            <a:pPr lvl="2"/>
            <a:r>
              <a:rPr lang="en-US" dirty="0"/>
              <a:t>128MB function running for 8 seconds = 1 GB-Second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Lambda which connects to other services like S3 may incur additional charges</a:t>
            </a:r>
          </a:p>
        </p:txBody>
      </p:sp>
    </p:spTree>
    <p:extLst>
      <p:ext uri="{BB962C8B-B14F-4D97-AF65-F5344CB8AC3E}">
        <p14:creationId xmlns:p14="http://schemas.microsoft.com/office/powerpoint/2010/main" val="4017394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6480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Cold vs. Warm starts.</a:t>
            </a:r>
          </a:p>
          <a:p>
            <a:pPr lvl="1"/>
            <a:r>
              <a:rPr lang="en-US" dirty="0"/>
              <a:t>Lambda execution environment may remain available for some period of time.</a:t>
            </a:r>
          </a:p>
          <a:p>
            <a:pPr lvl="2"/>
            <a:r>
              <a:rPr lang="en-US" dirty="0"/>
              <a:t>There’s no guarantee this will be the case!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Frequently exercised Lambda functions will generally exhibit lower latency.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Cold start time can greatly vary based on the nature of the function.</a:t>
            </a:r>
          </a:p>
          <a:p>
            <a:pPr lvl="2"/>
            <a:r>
              <a:rPr lang="en-US" dirty="0"/>
              <a:t>Framework type – Java (slower) vs. Python (faster)</a:t>
            </a:r>
          </a:p>
          <a:p>
            <a:pPr lvl="2"/>
            <a:r>
              <a:rPr lang="en-US" dirty="0"/>
              <a:t>Bootstrapping connections to AWS resources (DynamoDB)</a:t>
            </a:r>
          </a:p>
          <a:p>
            <a:pPr lvl="2"/>
            <a:r>
              <a:rPr lang="en-US" dirty="0"/>
              <a:t>Connecting to VPC-based resources (RDS)</a:t>
            </a:r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857146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97C7-78B4-4749-942F-F8D7600A5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31E75-AA76-8C4F-B3FD-534E1161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11" y="3840648"/>
            <a:ext cx="4673717" cy="2916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D91817-0511-2843-9526-4437C01FC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083" y="1507825"/>
            <a:ext cx="5625081" cy="207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56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6480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Real-world findings:</a:t>
            </a:r>
          </a:p>
          <a:p>
            <a:pPr lvl="1"/>
            <a:r>
              <a:rPr lang="en-US" dirty="0"/>
              <a:t>Latency cost of cold start may be trivial compared to time required to establish TLS connection with an API gateway.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Lambda runs function on two CPU cores when memory &gt; 1.8GB.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Sometimes cold functions start faster than warm!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Avoid monolithic (“big”) functions</a:t>
            </a:r>
          </a:p>
          <a:p>
            <a:pPr lvl="2"/>
            <a:r>
              <a:rPr lang="en-US" dirty="0"/>
              <a:t>Generally see better performance with separate functions</a:t>
            </a:r>
          </a:p>
          <a:p>
            <a:pPr lvl="1"/>
            <a:endParaRPr lang="en-US" dirty="0"/>
          </a:p>
          <a:p>
            <a:pPr marL="285739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196354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 and Lambda</a:t>
            </a:r>
          </a:p>
          <a:p>
            <a:pPr lvl="1"/>
            <a:r>
              <a:rPr lang="en-US" dirty="0"/>
              <a:t>How does it work?</a:t>
            </a:r>
          </a:p>
          <a:p>
            <a:pPr lvl="1"/>
            <a:r>
              <a:rPr lang="en-US" dirty="0"/>
              <a:t>Performance considerations</a:t>
            </a:r>
          </a:p>
          <a:p>
            <a:pPr lvl="1"/>
            <a:r>
              <a:rPr lang="en-US" dirty="0"/>
              <a:t>Programming model</a:t>
            </a:r>
          </a:p>
          <a:p>
            <a:pPr lvl="1"/>
            <a:r>
              <a:rPr lang="en-US" dirty="0"/>
              <a:t>Versioning</a:t>
            </a:r>
          </a:p>
          <a:p>
            <a:pPr lvl="1"/>
            <a:r>
              <a:rPr lang="en-US" dirty="0"/>
              <a:t>Best Practices</a:t>
            </a:r>
          </a:p>
          <a:p>
            <a:r>
              <a:rPr lang="en-US" dirty="0"/>
              <a:t>API Gateway, DynamoDB, Kinesis, Cognito</a:t>
            </a:r>
          </a:p>
          <a:p>
            <a:r>
              <a:rPr lang="en-US" dirty="0"/>
              <a:t>SAM &amp; Serverless Frameworks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40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Common components which apply to all programming languages:</a:t>
            </a:r>
          </a:p>
          <a:p>
            <a:pPr lvl="1"/>
            <a:r>
              <a:rPr lang="en-US" b="1" dirty="0"/>
              <a:t>Handler</a:t>
            </a:r>
            <a:r>
              <a:rPr lang="en-US" dirty="0"/>
              <a:t>: the function which Lambda calls to start the execution of your code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Event</a:t>
            </a:r>
            <a:r>
              <a:rPr lang="en-US" dirty="0"/>
              <a:t>: an object which is passed to the handler containing event source information and parameter values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Context</a:t>
            </a:r>
            <a:r>
              <a:rPr lang="en-US" dirty="0"/>
              <a:t>: an object which contains Lambda run-time information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Callback</a:t>
            </a:r>
            <a:r>
              <a:rPr lang="en-US" dirty="0"/>
              <a:t>: an optional object used in </a:t>
            </a:r>
            <a:r>
              <a:rPr lang="en-US" dirty="0" err="1"/>
              <a:t>async</a:t>
            </a:r>
            <a:r>
              <a:rPr lang="en-US" dirty="0"/>
              <a:t> platforms like </a:t>
            </a:r>
            <a:r>
              <a:rPr lang="en-US" dirty="0" err="1"/>
              <a:t>Node.JS</a:t>
            </a:r>
            <a:r>
              <a:rPr lang="en-US" dirty="0"/>
              <a:t> to return values to the caller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Return</a:t>
            </a:r>
            <a:r>
              <a:rPr lang="en-US" dirty="0"/>
              <a:t>: the handler can optionally return a value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100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86128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Handler component: function invoked by Lambda when it runs your code</a:t>
            </a:r>
          </a:p>
          <a:p>
            <a:pPr lvl="1"/>
            <a:r>
              <a:rPr lang="en-US" dirty="0"/>
              <a:t>Think of this as the main function</a:t>
            </a:r>
          </a:p>
          <a:p>
            <a:pPr lvl="1"/>
            <a:r>
              <a:rPr lang="en-US" dirty="0"/>
              <a:t>Specified in the Lambda configuration using </a:t>
            </a:r>
            <a:r>
              <a:rPr lang="en-US" i="1" dirty="0" err="1"/>
              <a:t>my_function_filename.my_handler</a:t>
            </a:r>
            <a:r>
              <a:rPr lang="en-US" i="1" dirty="0"/>
              <a:t> </a:t>
            </a:r>
            <a:r>
              <a:rPr lang="en-US" dirty="0"/>
              <a:t>name format</a:t>
            </a:r>
          </a:p>
          <a:p>
            <a:pPr marL="250021" lvl="1" indent="0">
              <a:buNone/>
            </a:pPr>
            <a:endParaRPr lang="en-US" dirty="0"/>
          </a:p>
          <a:p>
            <a:pPr marL="250021" lvl="1" indent="0">
              <a:buNone/>
            </a:pPr>
            <a:r>
              <a:rPr lang="en-US" sz="2300" dirty="0"/>
              <a:t>def handler_name(event, context):</a:t>
            </a:r>
          </a:p>
          <a:p>
            <a:pPr marL="250021" lvl="1" indent="0">
              <a:buNone/>
            </a:pPr>
            <a:r>
              <a:rPr lang="en-US" sz="2300" dirty="0"/>
              <a:t> 	... </a:t>
            </a:r>
          </a:p>
          <a:p>
            <a:pPr marL="250021" lvl="1" indent="0">
              <a:buNone/>
            </a:pPr>
            <a:r>
              <a:rPr lang="en-US" sz="2300" dirty="0"/>
              <a:t>		return </a:t>
            </a:r>
            <a:r>
              <a:rPr lang="en-US" sz="2300" dirty="0" err="1"/>
              <a:t>some_value</a:t>
            </a:r>
            <a:endParaRPr lang="en-US" sz="2300" dirty="0"/>
          </a:p>
          <a:p>
            <a:endParaRPr lang="en-US" dirty="0"/>
          </a:p>
          <a:p>
            <a:r>
              <a:rPr lang="en-US" dirty="0"/>
              <a:t>Python example:</a:t>
            </a:r>
          </a:p>
          <a:p>
            <a:endParaRPr lang="en-US" dirty="0"/>
          </a:p>
          <a:p>
            <a:pPr marL="285739" lvl="1" indent="0">
              <a:buNone/>
            </a:pPr>
            <a:r>
              <a:rPr lang="en-US" sz="2100" dirty="0"/>
              <a:t>def </a:t>
            </a:r>
            <a:r>
              <a:rPr lang="en-US" sz="2100" dirty="0" err="1"/>
              <a:t>my_handler</a:t>
            </a:r>
            <a:r>
              <a:rPr lang="en-US" sz="2100" dirty="0"/>
              <a:t>( event, context):</a:t>
            </a:r>
          </a:p>
          <a:p>
            <a:pPr marL="285739" lvl="1" indent="0">
              <a:buNone/>
            </a:pPr>
            <a:r>
              <a:rPr lang="en-US" sz="2100" dirty="0"/>
              <a:t>	message = ‘Hello {}’.format(event[‘</a:t>
            </a:r>
            <a:r>
              <a:rPr lang="en-US" sz="2100" dirty="0" err="1"/>
              <a:t>first_name</a:t>
            </a:r>
            <a:r>
              <a:rPr lang="en-US" sz="2100" dirty="0"/>
              <a:t>’])</a:t>
            </a:r>
          </a:p>
          <a:p>
            <a:pPr marL="285739" lvl="1" indent="0">
              <a:buNone/>
            </a:pPr>
            <a:r>
              <a:rPr lang="en-US" sz="2100" dirty="0"/>
              <a:t>	return { ‘message’ : message }</a:t>
            </a:r>
          </a:p>
        </p:txBody>
      </p:sp>
    </p:spTree>
    <p:extLst>
      <p:ext uri="{BB962C8B-B14F-4D97-AF65-F5344CB8AC3E}">
        <p14:creationId xmlns:p14="http://schemas.microsoft.com/office/powerpoint/2010/main" val="2334711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9585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Event object: passed to the handler by the event source</a:t>
            </a:r>
          </a:p>
          <a:p>
            <a:pPr lvl="1"/>
            <a:r>
              <a:rPr lang="en-US" dirty="0"/>
              <a:t>The format of the event object varies based on the event source</a:t>
            </a:r>
          </a:p>
          <a:p>
            <a:pPr lvl="1"/>
            <a:r>
              <a:rPr lang="en-US" sz="2400" dirty="0">
                <a:hlinkClick r:id="rId2"/>
              </a:rPr>
              <a:t>https://docs.aws.amazon.com/lambda/latest/dg/eventsources.html</a:t>
            </a:r>
            <a:endParaRPr lang="en-US" sz="2400" dirty="0"/>
          </a:p>
          <a:p>
            <a:pPr lvl="1"/>
            <a:endParaRPr lang="en-US" dirty="0"/>
          </a:p>
          <a:p>
            <a:r>
              <a:rPr lang="en-US" dirty="0"/>
              <a:t>Example (CloudFormation create request):</a:t>
            </a:r>
          </a:p>
          <a:p>
            <a:pPr marL="250021" lvl="1" indent="0">
              <a:buNone/>
            </a:pPr>
            <a:r>
              <a:rPr lang="en-US" sz="1400" dirty="0"/>
              <a:t>{ </a:t>
            </a:r>
          </a:p>
          <a:p>
            <a:pPr marL="250021" lvl="1" indent="0">
              <a:buNone/>
            </a:pPr>
            <a:r>
              <a:rPr lang="en-US" sz="1400" dirty="0"/>
              <a:t>"StackId": "arn:aws:cloudformation:us-west-2:EXAMPLE/stack-name/guid", </a:t>
            </a:r>
          </a:p>
          <a:p>
            <a:pPr marL="250021" lvl="1" indent="0">
              <a:buNone/>
            </a:pPr>
            <a:r>
              <a:rPr lang="en-US" sz="1400" dirty="0"/>
              <a:t>"ResponseURL": "http://pre-signed-S3-url-for-response", </a:t>
            </a:r>
          </a:p>
          <a:p>
            <a:pPr marL="250021" lvl="1" indent="0">
              <a:buNone/>
            </a:pPr>
            <a:r>
              <a:rPr lang="en-US" sz="1400" dirty="0"/>
              <a:t>"ResourceProperties": { </a:t>
            </a:r>
          </a:p>
          <a:p>
            <a:pPr marL="250021" lvl="1" indent="0">
              <a:buNone/>
            </a:pPr>
            <a:r>
              <a:rPr lang="en-US" sz="1400" dirty="0"/>
              <a:t>	"StackName": "stack-name", </a:t>
            </a:r>
          </a:p>
          <a:p>
            <a:pPr marL="250021" lvl="1" indent="0">
              <a:buNone/>
            </a:pPr>
            <a:r>
              <a:rPr lang="en-US" sz="1400" dirty="0"/>
              <a:t>	"List": [ "1", "2", "3" ] }, </a:t>
            </a:r>
          </a:p>
          <a:p>
            <a:pPr marL="250021" lvl="1" indent="0">
              <a:buNone/>
            </a:pPr>
            <a:r>
              <a:rPr lang="en-US" sz="1400" dirty="0"/>
              <a:t>"RequestType": "Create", </a:t>
            </a:r>
          </a:p>
          <a:p>
            <a:pPr marL="250021" lvl="1" indent="0">
              <a:buNone/>
            </a:pPr>
            <a:r>
              <a:rPr lang="en-US" sz="1400" dirty="0"/>
              <a:t>"ResourceType": "Custom::TestResource", </a:t>
            </a:r>
          </a:p>
          <a:p>
            <a:pPr marL="250021" lvl="1" indent="0">
              <a:buNone/>
            </a:pPr>
            <a:r>
              <a:rPr lang="en-US" sz="1400" dirty="0"/>
              <a:t>"RequestId": "unique id for this create request", </a:t>
            </a:r>
          </a:p>
          <a:p>
            <a:pPr marL="250021" lvl="1" indent="0">
              <a:buNone/>
            </a:pPr>
            <a:r>
              <a:rPr lang="en-US" sz="1400" dirty="0"/>
              <a:t>"LogicalResourceId": "MyTestResource" </a:t>
            </a:r>
          </a:p>
          <a:p>
            <a:pPr marL="250021" lvl="1" indent="0">
              <a:buNone/>
            </a:pPr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8650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9462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Context object: allows you to interact with the Lambda service to get runtime information</a:t>
            </a:r>
          </a:p>
          <a:p>
            <a:pPr lvl="1"/>
            <a:r>
              <a:rPr lang="en-US" dirty="0"/>
              <a:t>How much time is remaining before Lambda terminates the running function?</a:t>
            </a:r>
          </a:p>
          <a:p>
            <a:pPr lvl="1"/>
            <a:r>
              <a:rPr lang="en-US" dirty="0"/>
              <a:t>Which CloudWatch log group is associated with the running function?</a:t>
            </a:r>
          </a:p>
          <a:p>
            <a:pPr lvl="1"/>
            <a:endParaRPr lang="en-US" dirty="0"/>
          </a:p>
          <a:p>
            <a:r>
              <a:rPr lang="en-US" dirty="0"/>
              <a:t>Methods and attribute names depend on programming platform</a:t>
            </a:r>
          </a:p>
          <a:p>
            <a:pPr lvl="1"/>
            <a:r>
              <a:rPr lang="en-US" dirty="0" err="1"/>
              <a:t>context.function_name</a:t>
            </a:r>
            <a:r>
              <a:rPr lang="en-US" dirty="0"/>
              <a:t>: name of the Lambda function</a:t>
            </a:r>
          </a:p>
          <a:p>
            <a:pPr lvl="1"/>
            <a:r>
              <a:rPr lang="en-US" dirty="0" err="1"/>
              <a:t>Identity.function_name</a:t>
            </a:r>
            <a:r>
              <a:rPr lang="en-US" dirty="0"/>
              <a:t>: information about the Cognito identity provider</a:t>
            </a:r>
          </a:p>
          <a:p>
            <a:pPr lvl="1"/>
            <a:endParaRPr lang="en-US" dirty="0"/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pPr marL="285739" lvl="1" indent="0">
              <a:buNone/>
            </a:pPr>
            <a:r>
              <a:rPr lang="en-US" dirty="0"/>
              <a:t>def </a:t>
            </a:r>
            <a:r>
              <a:rPr lang="en-US" dirty="0" err="1"/>
              <a:t>remaining_time</a:t>
            </a:r>
            <a:r>
              <a:rPr lang="en-US" dirty="0"/>
              <a:t>(context):</a:t>
            </a:r>
          </a:p>
          <a:p>
            <a:pPr marL="285739" lvl="1" indent="0">
              <a:buNone/>
            </a:pPr>
            <a:r>
              <a:rPr lang="en-US" dirty="0"/>
              <a:t>	return </a:t>
            </a:r>
            <a:r>
              <a:rPr lang="en-US" dirty="0" err="1"/>
              <a:t>context.get_remaining_time_in_millis</a:t>
            </a:r>
            <a:r>
              <a:rPr lang="en-US" dirty="0"/>
              <a:t>()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2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9462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Logging</a:t>
            </a:r>
          </a:p>
          <a:p>
            <a:pPr lvl="1"/>
            <a:r>
              <a:rPr lang="en-US" dirty="0" err="1"/>
              <a:t>Stdout</a:t>
            </a:r>
            <a:r>
              <a:rPr lang="en-US" dirty="0"/>
              <a:t>/stderr messages are written to CloudWatch logs for each function execution</a:t>
            </a:r>
          </a:p>
          <a:p>
            <a:pPr lvl="1"/>
            <a:r>
              <a:rPr lang="en-US" dirty="0"/>
              <a:t>Use a platform-dependent log library for more detailed logs including error level and timestamps (i.e., import logging)</a:t>
            </a:r>
          </a:p>
          <a:p>
            <a:pPr lvl="1"/>
            <a:endParaRPr lang="en-US" dirty="0"/>
          </a:p>
          <a:p>
            <a:r>
              <a:rPr lang="en-US" dirty="0"/>
              <a:t>Where to find logs:</a:t>
            </a:r>
          </a:p>
          <a:p>
            <a:pPr lvl="1"/>
            <a:r>
              <a:rPr lang="en-US" dirty="0"/>
              <a:t>Log section of the Lambda console</a:t>
            </a:r>
          </a:p>
          <a:p>
            <a:pPr lvl="1"/>
            <a:r>
              <a:rPr lang="en-US" dirty="0"/>
              <a:t>CloudWatch logs console (need to know specific log group name and log stream)</a:t>
            </a:r>
          </a:p>
          <a:p>
            <a:pPr lvl="1"/>
            <a:r>
              <a:rPr lang="en-US" dirty="0"/>
              <a:t>Pass in the </a:t>
            </a:r>
            <a:r>
              <a:rPr lang="en-US" dirty="0" err="1"/>
              <a:t>LogType</a:t>
            </a:r>
            <a:r>
              <a:rPr lang="en-US" dirty="0"/>
              <a:t> parameter when invoking a function (X-Amz-Log-Type: </a:t>
            </a:r>
            <a:r>
              <a:rPr lang="en-US" i="1" dirty="0"/>
              <a:t>Tail</a:t>
            </a:r>
            <a:r>
              <a:rPr lang="en-US" dirty="0"/>
              <a:t>) and the function will return last 4k of log data in x-</a:t>
            </a:r>
            <a:r>
              <a:rPr lang="en-US" dirty="0" err="1"/>
              <a:t>amz</a:t>
            </a:r>
            <a:r>
              <a:rPr lang="en-US" dirty="0"/>
              <a:t>-log-result header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12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Lambdas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9462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AWS Lambda web console</a:t>
            </a:r>
          </a:p>
          <a:p>
            <a:pPr lvl="1"/>
            <a:r>
              <a:rPr lang="en-US" dirty="0"/>
              <a:t>Create and save test events</a:t>
            </a:r>
          </a:p>
          <a:p>
            <a:pPr lvl="1"/>
            <a:endParaRPr lang="en-US" dirty="0"/>
          </a:p>
          <a:p>
            <a:r>
              <a:rPr lang="en-US" dirty="0"/>
              <a:t>Deploy to AWS and manually trigger</a:t>
            </a:r>
          </a:p>
          <a:p>
            <a:pPr lvl="1"/>
            <a:r>
              <a:rPr lang="en-US" dirty="0"/>
              <a:t>Access API Gateway endpoint with Postman</a:t>
            </a:r>
          </a:p>
          <a:p>
            <a:pPr lvl="1"/>
            <a:r>
              <a:rPr lang="en-US" dirty="0"/>
              <a:t>Generate event (create S3 object, SQS message, etc.)</a:t>
            </a:r>
          </a:p>
          <a:p>
            <a:endParaRPr lang="en-US" dirty="0"/>
          </a:p>
          <a:p>
            <a:r>
              <a:rPr lang="en-US" dirty="0"/>
              <a:t>Unit testing with fixtures/ mocking</a:t>
            </a:r>
          </a:p>
          <a:p>
            <a:pPr lvl="1"/>
            <a:r>
              <a:rPr lang="en-US" dirty="0"/>
              <a:t>SAM CLI 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awslabs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sam</a:t>
            </a:r>
            <a:r>
              <a:rPr lang="en-US" dirty="0"/>
              <a:t>-cli)</a:t>
            </a:r>
          </a:p>
          <a:p>
            <a:pPr lvl="1"/>
            <a:r>
              <a:rPr lang="en-US" dirty="0"/>
              <a:t>Placebo 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garnaat</a:t>
            </a:r>
            <a:r>
              <a:rPr lang="en-US" dirty="0"/>
              <a:t>/placebo)</a:t>
            </a:r>
          </a:p>
        </p:txBody>
      </p:sp>
    </p:spTree>
    <p:extLst>
      <p:ext uri="{BB962C8B-B14F-4D97-AF65-F5344CB8AC3E}">
        <p14:creationId xmlns:p14="http://schemas.microsoft.com/office/powerpoint/2010/main" val="3392843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DBD4-23F1-B74B-ADF6-BF199DF9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825FA-C753-E544-9F37-2F1FA9C7F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basic Hello World Lambda function</a:t>
            </a:r>
          </a:p>
        </p:txBody>
      </p:sp>
    </p:spTree>
    <p:extLst>
      <p:ext uri="{BB962C8B-B14F-4D97-AF65-F5344CB8AC3E}">
        <p14:creationId xmlns:p14="http://schemas.microsoft.com/office/powerpoint/2010/main" val="2953090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83D-746C-E24B-97BC-2AAA5FEE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DF7CE-D7D1-934B-9738-055EDC205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8157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Environment variables are key-value pairs which are dynamically passed to Lambda functions during execution.</a:t>
            </a:r>
          </a:p>
          <a:p>
            <a:endParaRPr lang="en-US" dirty="0"/>
          </a:p>
          <a:p>
            <a:pPr lvl="1"/>
            <a:r>
              <a:rPr lang="en-US" dirty="0"/>
              <a:t>Decouple application settings from function logic</a:t>
            </a:r>
          </a:p>
          <a:p>
            <a:pPr lvl="1"/>
            <a:r>
              <a:rPr lang="en-US" dirty="0"/>
              <a:t>Different sets of variables for dev, staging, prod</a:t>
            </a:r>
          </a:p>
          <a:p>
            <a:pPr lvl="1"/>
            <a:endParaRPr lang="en-US" dirty="0"/>
          </a:p>
          <a:p>
            <a:r>
              <a:rPr lang="en-US" dirty="0"/>
              <a:t>No limitation on number of variables, but total set must be &lt; 4 KB.</a:t>
            </a:r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046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83D-746C-E24B-97BC-2AAA5FEE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versioning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DF7CE-D7D1-934B-9738-055EDC205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6861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Lambda functions may be versioned.</a:t>
            </a:r>
          </a:p>
          <a:p>
            <a:pPr lvl="1"/>
            <a:r>
              <a:rPr lang="en-US" dirty="0"/>
              <a:t>Versioning creates a snapshot of both the function code and the configuration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Qualified function reference:</a:t>
            </a:r>
          </a:p>
          <a:p>
            <a:pPr lvl="2"/>
            <a:r>
              <a:rPr lang="en-US" dirty="0" err="1"/>
              <a:t>arn:aws:lambda:aws-region:acct-id:function:helloworld</a:t>
            </a:r>
            <a:r>
              <a:rPr lang="en-US" b="1" dirty="0"/>
              <a:t>:$LATEST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Unqualified function reference:</a:t>
            </a:r>
          </a:p>
          <a:p>
            <a:pPr lvl="2"/>
            <a:r>
              <a:rPr lang="en-US" dirty="0" err="1"/>
              <a:t>arn:aws:lambda:aws-region:acct-id:function:helloworld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Versions may be specified during creation</a:t>
            </a:r>
          </a:p>
          <a:p>
            <a:pPr lvl="2"/>
            <a:r>
              <a:rPr lang="en-US" dirty="0"/>
              <a:t>Function versions are immutable (including config like </a:t>
            </a:r>
            <a:r>
              <a:rPr lang="en-US" dirty="0" err="1"/>
              <a:t>env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arn:aws:lambda:aws-region:acct-id:function:helloworld:2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Allows us to provide support for multiple API versions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943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3761-8294-CD4E-B656-11BD7320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82C0B-9320-4743-ACAD-581B62F24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AWS imposes default limits on Lambda execution:</a:t>
            </a:r>
          </a:p>
          <a:p>
            <a:pPr lvl="1"/>
            <a:r>
              <a:rPr lang="en-US" dirty="0"/>
              <a:t>Maximum execution duration: 900 (15 minutes)</a:t>
            </a:r>
          </a:p>
          <a:p>
            <a:pPr lvl="1"/>
            <a:r>
              <a:rPr lang="en-US" dirty="0"/>
              <a:t>Request body payload (synchronous): 6MB</a:t>
            </a:r>
          </a:p>
          <a:p>
            <a:pPr lvl="1"/>
            <a:r>
              <a:rPr lang="en-US" dirty="0"/>
              <a:t>Request body payload (</a:t>
            </a:r>
            <a:r>
              <a:rPr lang="en-US" dirty="0" err="1"/>
              <a:t>async</a:t>
            </a:r>
            <a:r>
              <a:rPr lang="en-US" dirty="0"/>
              <a:t>): 128KB! </a:t>
            </a:r>
          </a:p>
          <a:p>
            <a:pPr lvl="2"/>
            <a:r>
              <a:rPr lang="en-US" dirty="0"/>
              <a:t>Avoid things like images in payload.</a:t>
            </a:r>
          </a:p>
          <a:p>
            <a:pPr lvl="1"/>
            <a:r>
              <a:rPr lang="en-US" dirty="0"/>
              <a:t>Number of file descriptors/ processes/ threads: 1,024</a:t>
            </a:r>
          </a:p>
          <a:p>
            <a:pPr lvl="1"/>
            <a:r>
              <a:rPr lang="en-US" dirty="0"/>
              <a:t>Concurrent executions per region: 1,000</a:t>
            </a:r>
          </a:p>
          <a:p>
            <a:pPr lvl="1"/>
            <a:r>
              <a:rPr lang="en-US" dirty="0"/>
              <a:t>Function deployment package size: 50MB compressed/ 250MB uncompressed</a:t>
            </a:r>
          </a:p>
          <a:p>
            <a:pPr lvl="1"/>
            <a:r>
              <a:rPr lang="en-US" dirty="0"/>
              <a:t>Total size of all function packages in a region: 75GB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FDF98-9EBC-7545-90B7-8CBB1854C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38" y="92076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9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FD973-DCF2-A947-90CF-360C9619D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000" b="1" dirty="0"/>
              <a:t>“There’s a lot of undifferentiated heavy lifting that stands between your idea and its success.” </a:t>
            </a:r>
          </a:p>
          <a:p>
            <a:pPr marL="0" indent="0">
              <a:buNone/>
            </a:pPr>
            <a:r>
              <a:rPr lang="en-US" i="1" dirty="0"/>
              <a:t>– Jeff Bezos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71A369-F18A-404D-A44A-BF70A8AA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361177"/>
            <a:ext cx="53340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92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VPC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1"/>
            <a:ext cx="8423910" cy="457918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Lambda function cannot connect to VPC resources by default.</a:t>
            </a:r>
          </a:p>
          <a:p>
            <a:pPr lvl="1"/>
            <a:r>
              <a:rPr lang="en-US" dirty="0"/>
              <a:t>It runs in a VPC, just not a private VPC owned by you.</a:t>
            </a:r>
          </a:p>
          <a:p>
            <a:pPr lvl="1"/>
            <a:r>
              <a:rPr lang="en-US" dirty="0"/>
              <a:t>Examples of VPC resources: EC2, RDS, </a:t>
            </a:r>
            <a:r>
              <a:rPr lang="en-US" dirty="0" err="1"/>
              <a:t>ElastiCache</a:t>
            </a:r>
            <a:r>
              <a:rPr lang="en-US" dirty="0"/>
              <a:t> instances</a:t>
            </a:r>
          </a:p>
          <a:p>
            <a:pPr lvl="1"/>
            <a:endParaRPr lang="en-US" dirty="0"/>
          </a:p>
          <a:p>
            <a:r>
              <a:rPr lang="en-US" dirty="0"/>
              <a:t>Need to configure Lambda function to connect to a VPC</a:t>
            </a:r>
          </a:p>
          <a:p>
            <a:pPr lvl="1"/>
            <a:r>
              <a:rPr lang="en-US" dirty="0"/>
              <a:t>Specify a VPC and Security group when creating/updating function</a:t>
            </a:r>
          </a:p>
          <a:p>
            <a:pPr lvl="1"/>
            <a:r>
              <a:rPr lang="en-US" dirty="0"/>
              <a:t>AWS Lambda creates an Elastic Network Interface (ENI) for function which provides a private IP address within VPC for communication.</a:t>
            </a:r>
          </a:p>
          <a:p>
            <a:pPr lvl="1"/>
            <a:endParaRPr lang="en-US" dirty="0"/>
          </a:p>
          <a:p>
            <a:r>
              <a:rPr lang="en-US" dirty="0"/>
              <a:t>Issues:</a:t>
            </a:r>
          </a:p>
          <a:p>
            <a:pPr lvl="1"/>
            <a:r>
              <a:rPr lang="en-US" dirty="0"/>
              <a:t>Each concurrently running Lambda function instance requires an ENI/private IP</a:t>
            </a:r>
          </a:p>
          <a:p>
            <a:pPr lvl="1"/>
            <a:r>
              <a:rPr lang="en-US" dirty="0"/>
              <a:t>Need to make sure VPC can provide enough private IP’s to support potential usage levels</a:t>
            </a:r>
          </a:p>
          <a:p>
            <a:pPr lvl="1"/>
            <a:r>
              <a:rPr lang="en-US" dirty="0"/>
              <a:t>It may take up to 10s to connect an ENI to a VPC!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2267C-1AB7-5044-B67B-0C1764B17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80" y="1887382"/>
            <a:ext cx="1595231" cy="159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66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8A3E-C893-5A43-BF97-2875F245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252B-5F97-2647-8433-4A448310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55972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Separate Lambda handler function from core logic to make unit testing easier.</a:t>
            </a:r>
          </a:p>
          <a:p>
            <a:endParaRPr lang="en-US" dirty="0"/>
          </a:p>
          <a:p>
            <a:r>
              <a:rPr lang="en-US" dirty="0"/>
              <a:t>Take advantage of execution context to improve performance:</a:t>
            </a:r>
          </a:p>
          <a:p>
            <a:pPr lvl="1"/>
            <a:r>
              <a:rPr lang="en-US" dirty="0"/>
              <a:t>Use static constructors, global/static variables and singletons.</a:t>
            </a:r>
          </a:p>
          <a:p>
            <a:pPr lvl="1"/>
            <a:r>
              <a:rPr lang="en-US" dirty="0"/>
              <a:t>Keep alive and reuse database connections established during previous invocation.</a:t>
            </a:r>
          </a:p>
          <a:p>
            <a:pPr marL="285739" lvl="1" indent="0">
              <a:buNone/>
            </a:pPr>
            <a:endParaRPr lang="en-US" dirty="0"/>
          </a:p>
          <a:p>
            <a:pPr marL="285739" lvl="1" indent="0">
              <a:buNone/>
            </a:pPr>
            <a:r>
              <a:rPr lang="en-US" sz="1575" dirty="0"/>
              <a:t>import boto3</a:t>
            </a:r>
          </a:p>
          <a:p>
            <a:pPr marL="285739" lvl="1" indent="0">
              <a:buNone/>
            </a:pPr>
            <a:r>
              <a:rPr lang="en-US" sz="1575" dirty="0"/>
              <a:t>client = None</a:t>
            </a:r>
          </a:p>
          <a:p>
            <a:pPr marL="285739" lvl="1" indent="0">
              <a:buNone/>
            </a:pPr>
            <a:endParaRPr lang="en-US" sz="1575" dirty="0"/>
          </a:p>
          <a:p>
            <a:pPr marL="285739" lvl="1" indent="0">
              <a:buNone/>
            </a:pPr>
            <a:r>
              <a:rPr lang="en-US" sz="1575" dirty="0"/>
              <a:t>def </a:t>
            </a:r>
            <a:r>
              <a:rPr lang="en-US" sz="1575" dirty="0" err="1"/>
              <a:t>my_handler</a:t>
            </a:r>
            <a:r>
              <a:rPr lang="en-US" sz="1575" dirty="0"/>
              <a:t>(event, context):</a:t>
            </a:r>
          </a:p>
          <a:p>
            <a:pPr marL="285739" lvl="1" indent="0">
              <a:buNone/>
            </a:pPr>
            <a:r>
              <a:rPr lang="en-US" sz="1575" dirty="0"/>
              <a:t>	global client</a:t>
            </a:r>
          </a:p>
          <a:p>
            <a:pPr marL="285739" lvl="1" indent="0">
              <a:buNone/>
            </a:pPr>
            <a:r>
              <a:rPr lang="en-US" sz="1575" dirty="0"/>
              <a:t>	if not client:</a:t>
            </a:r>
          </a:p>
          <a:p>
            <a:pPr marL="285739" lvl="1" indent="0">
              <a:buNone/>
            </a:pPr>
            <a:r>
              <a:rPr lang="en-US" sz="1575" dirty="0"/>
              <a:t>		client = boto3.client(“s3”)</a:t>
            </a:r>
          </a:p>
          <a:p>
            <a:pPr marL="285739" lvl="1" indent="0">
              <a:buNone/>
            </a:pPr>
            <a:r>
              <a:rPr lang="en-US" sz="1575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62053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8A3E-C893-5A43-BF97-2875F245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252B-5F97-2647-8433-4A448310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5500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Be careful about using pre-existing libraries in Lambda environment (i.e., boto3) because AWS may change these at any time</a:t>
            </a:r>
          </a:p>
          <a:p>
            <a:pPr lvl="1"/>
            <a:r>
              <a:rPr lang="en-US" dirty="0"/>
              <a:t>Package required libraries with your function code.</a:t>
            </a:r>
          </a:p>
          <a:p>
            <a:endParaRPr lang="en-US" dirty="0"/>
          </a:p>
          <a:p>
            <a:r>
              <a:rPr lang="en-US" dirty="0"/>
              <a:t>Use less complex frameworks that load faster (Java Dagger vs Spring).</a:t>
            </a:r>
          </a:p>
          <a:p>
            <a:endParaRPr lang="en-US" dirty="0"/>
          </a:p>
          <a:p>
            <a:r>
              <a:rPr lang="en-US" dirty="0"/>
              <a:t>Avoid using recursive code.</a:t>
            </a:r>
          </a:p>
          <a:p>
            <a:endParaRPr lang="en-US" dirty="0"/>
          </a:p>
          <a:p>
            <a:r>
              <a:rPr lang="en-US" dirty="0"/>
              <a:t>Don’t wait for I/O in your function, leverage an external orchestration tool (example: Step Functions).</a:t>
            </a:r>
          </a:p>
          <a:p>
            <a:endParaRPr lang="en-US" dirty="0"/>
          </a:p>
          <a:p>
            <a:r>
              <a:rPr lang="en-US" dirty="0"/>
              <a:t>Match function concurrency to database scalability: don’t run 300 concurrent functions against DB that only supports 100 open connections!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44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8A3E-C893-5A43-BF97-2875F245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252B-5F97-2647-8433-4A448310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279902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Use the most restrictive permissions when specifying Lambda execution policies.</a:t>
            </a:r>
          </a:p>
          <a:p>
            <a:endParaRPr lang="en-US" dirty="0"/>
          </a:p>
          <a:p>
            <a:r>
              <a:rPr lang="en-US" dirty="0"/>
              <a:t>Load test functions to determine optimal </a:t>
            </a:r>
            <a:r>
              <a:rPr lang="en-US" u="sng" dirty="0"/>
              <a:t>timeout</a:t>
            </a:r>
            <a:r>
              <a:rPr lang="en-US" dirty="0"/>
              <a:t> value: avoid unexpected concurrency spikes.</a:t>
            </a:r>
          </a:p>
          <a:p>
            <a:endParaRPr lang="en-US" dirty="0"/>
          </a:p>
          <a:p>
            <a:r>
              <a:rPr lang="en-US" dirty="0"/>
              <a:t>Functions with large memory footprint are not necessarily more expensive than smaller memory footprint! </a:t>
            </a:r>
          </a:p>
          <a:p>
            <a:pPr lvl="1"/>
            <a:r>
              <a:rPr lang="en-US" dirty="0"/>
              <a:t>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alexcasalboni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-lambda-power-tuning)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2A072-5064-AF49-A3F1-E21056F09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10" y="4883906"/>
            <a:ext cx="5618309" cy="15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54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E353-3C82-5746-9A3E-3687000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20DEF-221F-1C43-B549-95F8CF48A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978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An AWS service which translates web requests into Lambda events</a:t>
            </a:r>
          </a:p>
          <a:p>
            <a:pPr lvl="1"/>
            <a:r>
              <a:rPr lang="en-US" dirty="0"/>
              <a:t>Trigger Lambdas via a web browser client.</a:t>
            </a:r>
          </a:p>
          <a:p>
            <a:pPr lvl="1"/>
            <a:r>
              <a:rPr lang="en-US" dirty="0"/>
              <a:t>Communicate directly with DynamoDB.</a:t>
            </a:r>
          </a:p>
          <a:p>
            <a:pPr lvl="1"/>
            <a:r>
              <a:rPr lang="en-US" dirty="0"/>
              <a:t>Scales automatically based on demand.</a:t>
            </a:r>
          </a:p>
          <a:p>
            <a:endParaRPr lang="en-US" dirty="0"/>
          </a:p>
          <a:p>
            <a:r>
              <a:rPr lang="en-US" dirty="0"/>
              <a:t>Takes on the role of the front-end webserver in a traditional application stack</a:t>
            </a:r>
          </a:p>
          <a:p>
            <a:pPr lvl="1"/>
            <a:r>
              <a:rPr lang="en-US" dirty="0"/>
              <a:t>Allows us to build a RESTful API</a:t>
            </a:r>
          </a:p>
          <a:p>
            <a:pPr lvl="1"/>
            <a:endParaRPr lang="en-US" dirty="0"/>
          </a:p>
          <a:p>
            <a:r>
              <a:rPr lang="en-US" dirty="0"/>
              <a:t>AWS deploys the API Gateway in a CloudFront distribution.</a:t>
            </a:r>
          </a:p>
          <a:p>
            <a:pPr lvl="1"/>
            <a:r>
              <a:rPr lang="en-US" dirty="0"/>
              <a:t>Regional or Edge-optimized</a:t>
            </a:r>
          </a:p>
          <a:p>
            <a:pPr lvl="1"/>
            <a:endParaRPr lang="en-US" dirty="0"/>
          </a:p>
          <a:p>
            <a:r>
              <a:rPr lang="en-US" dirty="0"/>
              <a:t>Supports API caching to increase performance.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DAD333D-92FA-8447-A2EC-89F84E300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0358" y="288017"/>
            <a:ext cx="977955" cy="97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11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78C2D-4173-D64B-8AB6-561B1653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5BE16-C621-414A-A930-B7AF1F059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Key API components:</a:t>
            </a:r>
          </a:p>
          <a:p>
            <a:pPr lvl="1"/>
            <a:r>
              <a:rPr lang="en-US" dirty="0"/>
              <a:t>Resources: These are the nouns in a RESTful API</a:t>
            </a:r>
          </a:p>
          <a:p>
            <a:pPr lvl="2"/>
            <a:r>
              <a:rPr lang="en-US" dirty="0">
                <a:hlinkClick r:id="rId2"/>
              </a:rPr>
              <a:t>https://myApi.com/api/</a:t>
            </a:r>
            <a:r>
              <a:rPr lang="en-US" b="1" dirty="0">
                <a:hlinkClick r:id="rId2"/>
              </a:rPr>
              <a:t>user</a:t>
            </a:r>
            <a:endParaRPr lang="en-US" b="1" dirty="0"/>
          </a:p>
          <a:p>
            <a:pPr lvl="2"/>
            <a:r>
              <a:rPr lang="en-US" dirty="0">
                <a:hlinkClick r:id="rId3"/>
              </a:rPr>
              <a:t>https://myApi.com/api/</a:t>
            </a:r>
            <a:r>
              <a:rPr lang="en-US" b="1" dirty="0">
                <a:hlinkClick r:id="rId3"/>
              </a:rPr>
              <a:t>company</a:t>
            </a:r>
            <a:endParaRPr lang="en-US" b="1" dirty="0"/>
          </a:p>
          <a:p>
            <a:pPr lvl="2"/>
            <a:r>
              <a:rPr lang="en-US" dirty="0">
                <a:hlinkClick r:id="rId4"/>
              </a:rPr>
              <a:t>https://myApi.com/api/</a:t>
            </a:r>
            <a:r>
              <a:rPr lang="en-US" b="1" dirty="0">
                <a:hlinkClick r:id="rId4"/>
              </a:rPr>
              <a:t>order</a:t>
            </a:r>
            <a:endParaRPr lang="en-US" b="1" dirty="0"/>
          </a:p>
          <a:p>
            <a:pPr lvl="1"/>
            <a:r>
              <a:rPr lang="en-US" dirty="0"/>
              <a:t>Methods: These are the verbs in a RESTful API</a:t>
            </a:r>
          </a:p>
          <a:p>
            <a:pPr lvl="2"/>
            <a:r>
              <a:rPr lang="en-US" dirty="0"/>
              <a:t>HTTP </a:t>
            </a:r>
            <a:r>
              <a:rPr lang="en-US" b="1" dirty="0"/>
              <a:t>GET</a:t>
            </a:r>
          </a:p>
          <a:p>
            <a:pPr lvl="2"/>
            <a:r>
              <a:rPr lang="en-US" dirty="0"/>
              <a:t>HTTP </a:t>
            </a:r>
            <a:r>
              <a:rPr lang="en-US" b="1" dirty="0"/>
              <a:t>POST</a:t>
            </a:r>
          </a:p>
          <a:p>
            <a:endParaRPr lang="en-US" dirty="0"/>
          </a:p>
          <a:p>
            <a:r>
              <a:rPr lang="en-US" dirty="0"/>
              <a:t>We combine resources and methods to create an API:</a:t>
            </a:r>
          </a:p>
          <a:p>
            <a:pPr lvl="1"/>
            <a:r>
              <a:rPr lang="en-US" dirty="0"/>
              <a:t>GET </a:t>
            </a:r>
            <a:r>
              <a:rPr lang="en-US" dirty="0">
                <a:hlinkClick r:id="rId5"/>
              </a:rPr>
              <a:t>https://myAPI.com/api/user?id=123</a:t>
            </a:r>
            <a:endParaRPr lang="en-US" dirty="0"/>
          </a:p>
          <a:p>
            <a:endParaRPr lang="en-US" dirty="0"/>
          </a:p>
          <a:p>
            <a:r>
              <a:rPr lang="en-US" dirty="0"/>
              <a:t>API resources can be defined manually or using Swagger</a:t>
            </a:r>
          </a:p>
        </p:txBody>
      </p:sp>
    </p:spTree>
    <p:extLst>
      <p:ext uri="{BB962C8B-B14F-4D97-AF65-F5344CB8AC3E}">
        <p14:creationId xmlns:p14="http://schemas.microsoft.com/office/powerpoint/2010/main" val="2275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CD3B-C25E-FF47-9CD4-60E5AE5B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36CD0-DED7-0E44-8228-7C4191536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NoSQL AWS database that supports key-value and document (JSON) storage</a:t>
            </a:r>
          </a:p>
          <a:p>
            <a:endParaRPr lang="en-US" dirty="0"/>
          </a:p>
          <a:p>
            <a:r>
              <a:rPr lang="en-US" dirty="0"/>
              <a:t>Key components:</a:t>
            </a:r>
          </a:p>
          <a:p>
            <a:pPr lvl="1"/>
            <a:r>
              <a:rPr lang="en-US" b="1" dirty="0"/>
              <a:t>Tables</a:t>
            </a:r>
            <a:r>
              <a:rPr lang="en-US" dirty="0"/>
              <a:t>: a way to group/partition data</a:t>
            </a:r>
          </a:p>
          <a:p>
            <a:pPr lvl="1"/>
            <a:r>
              <a:rPr lang="en-US" b="1" dirty="0"/>
              <a:t>Items</a:t>
            </a:r>
            <a:r>
              <a:rPr lang="en-US" dirty="0"/>
              <a:t>: a grouping of data attributes in a table (kind of like a row in a relational table)</a:t>
            </a:r>
          </a:p>
          <a:p>
            <a:endParaRPr lang="en-US" dirty="0"/>
          </a:p>
          <a:p>
            <a:r>
              <a:rPr lang="en-US" dirty="0"/>
              <a:t>Tables contain sets of items and items contain sets of attributes.</a:t>
            </a:r>
          </a:p>
          <a:p>
            <a:pPr lvl="1"/>
            <a:r>
              <a:rPr lang="en-US" dirty="0"/>
              <a:t>Unlike a relational database, each item can contain different attributes.</a:t>
            </a:r>
          </a:p>
          <a:p>
            <a:pPr lvl="1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060281E-029C-1A40-997D-ECD533D0B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5677" y="367796"/>
            <a:ext cx="1141123" cy="114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51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CD3B-C25E-FF47-9CD4-60E5AE5B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36CD0-DED7-0E44-8228-7C4191536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Each table must have a unique primary key</a:t>
            </a:r>
          </a:p>
          <a:p>
            <a:pPr lvl="1"/>
            <a:r>
              <a:rPr lang="en-US" dirty="0"/>
              <a:t>Two types:</a:t>
            </a:r>
          </a:p>
          <a:p>
            <a:pPr lvl="2"/>
            <a:r>
              <a:rPr lang="en-US" b="1" dirty="0"/>
              <a:t>Partition/hash key</a:t>
            </a:r>
            <a:r>
              <a:rPr lang="en-US" dirty="0"/>
              <a:t>: a single attribute which is used as a hash to determine where to store the data</a:t>
            </a:r>
          </a:p>
          <a:p>
            <a:pPr lvl="3"/>
            <a:r>
              <a:rPr lang="en-US" dirty="0" err="1"/>
              <a:t>userId</a:t>
            </a:r>
            <a:r>
              <a:rPr lang="en-US" dirty="0"/>
              <a:t>, </a:t>
            </a:r>
            <a:r>
              <a:rPr lang="en-US" dirty="0" err="1"/>
              <a:t>companyId</a:t>
            </a:r>
            <a:r>
              <a:rPr lang="en-US" dirty="0"/>
              <a:t>, </a:t>
            </a:r>
            <a:r>
              <a:rPr lang="en-US" dirty="0" err="1"/>
              <a:t>orderId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3"/>
            <a:endParaRPr lang="en-US" dirty="0"/>
          </a:p>
          <a:p>
            <a:pPr lvl="2"/>
            <a:r>
              <a:rPr lang="en-US" b="1" dirty="0"/>
              <a:t>Partition key + sort key </a:t>
            </a:r>
            <a:r>
              <a:rPr lang="en-US" dirty="0"/>
              <a:t>(composite key): the partition key determines where to store the data and the sort key determines the ordering of data</a:t>
            </a:r>
          </a:p>
          <a:p>
            <a:pPr lvl="3"/>
            <a:r>
              <a:rPr lang="en-US" dirty="0"/>
              <a:t>Sort key = date/time, counter, etc.</a:t>
            </a:r>
          </a:p>
          <a:p>
            <a:pPr lvl="3"/>
            <a:r>
              <a:rPr lang="en-US" dirty="0"/>
              <a:t>Items could share partition key but must have unique sort key</a:t>
            </a:r>
          </a:p>
        </p:txBody>
      </p:sp>
    </p:spTree>
    <p:extLst>
      <p:ext uri="{BB962C8B-B14F-4D97-AF65-F5344CB8AC3E}">
        <p14:creationId xmlns:p14="http://schemas.microsoft.com/office/powerpoint/2010/main" val="2347823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CD3B-C25E-FF47-9CD4-60E5AE5B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36CD0-DED7-0E44-8228-7C4191536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You perform queries on DynamoDB using the primary key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2300" dirty="0"/>
              <a:t>{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TableName</a:t>
            </a:r>
            <a:r>
              <a:rPr lang="en-US" sz="2300" dirty="0"/>
              <a:t>: "Music",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KeyConditionExpression</a:t>
            </a:r>
            <a:r>
              <a:rPr lang="en-US" sz="2300" dirty="0"/>
              <a:t>: "Artist = :a and </a:t>
            </a:r>
            <a:r>
              <a:rPr lang="en-US" sz="2300" dirty="0" err="1"/>
              <a:t>SongTitle</a:t>
            </a:r>
            <a:r>
              <a:rPr lang="en-US" sz="2300" dirty="0"/>
              <a:t> = :t",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ExpressionAttributeValues</a:t>
            </a:r>
            <a:r>
              <a:rPr lang="en-US" sz="2300" dirty="0"/>
              <a:t>: { </a:t>
            </a:r>
          </a:p>
          <a:p>
            <a:pPr marL="0" indent="0">
              <a:buNone/>
            </a:pPr>
            <a:r>
              <a:rPr lang="en-US" sz="2300" dirty="0"/>
              <a:t>		":a": "No One You Know", </a:t>
            </a:r>
          </a:p>
          <a:p>
            <a:pPr marL="0" indent="0">
              <a:buNone/>
            </a:pPr>
            <a:r>
              <a:rPr lang="en-US" sz="2300" dirty="0"/>
              <a:t>		":t": "Call Me Today" </a:t>
            </a:r>
          </a:p>
          <a:p>
            <a:pPr marL="0" indent="0">
              <a:buNone/>
            </a:pPr>
            <a:r>
              <a:rPr lang="en-US" sz="2300" dirty="0"/>
              <a:t>	} </a:t>
            </a:r>
          </a:p>
          <a:p>
            <a:pPr marL="0" indent="0">
              <a:buNone/>
            </a:pPr>
            <a:r>
              <a:rPr lang="en-US" sz="2300" dirty="0"/>
              <a:t>}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2300" dirty="0"/>
              <a:t>In SQL syntax this would look like: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2300" dirty="0"/>
              <a:t>SELECT * FROM Music WHERE Artist='No One You Know' AND </a:t>
            </a:r>
            <a:r>
              <a:rPr lang="en-US" sz="2300" dirty="0" err="1"/>
              <a:t>SongTitle</a:t>
            </a:r>
            <a:r>
              <a:rPr lang="en-US" sz="2300" dirty="0"/>
              <a:t> = 'Call Me Today';</a:t>
            </a:r>
          </a:p>
          <a:p>
            <a:pPr marL="0" indent="0">
              <a:buNone/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880108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35F8-7B2E-C44C-A4E2-3898D63C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27D06-D125-ED47-AE35-CC5719EE6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367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Query response:</a:t>
            </a:r>
          </a:p>
          <a:p>
            <a:pPr marL="0" indent="0">
              <a:buNone/>
            </a:pPr>
            <a:r>
              <a:rPr lang="en-US" dirty="0"/>
              <a:t>{ 	"Count": 2, </a:t>
            </a:r>
          </a:p>
          <a:p>
            <a:pPr marL="0" indent="0">
              <a:buNone/>
            </a:pPr>
            <a:r>
              <a:rPr lang="en-US" dirty="0"/>
              <a:t>	"Items": [ </a:t>
            </a:r>
          </a:p>
          <a:p>
            <a:pPr marL="0" indent="0">
              <a:buNone/>
            </a:pPr>
            <a:r>
              <a:rPr lang="en-US" dirty="0"/>
              <a:t>		{ </a:t>
            </a:r>
          </a:p>
          <a:p>
            <a:pPr marL="0" indent="0">
              <a:buNone/>
            </a:pPr>
            <a:r>
              <a:rPr lang="en-US" dirty="0"/>
              <a:t>			"Artist": { "S": "Big Rock Band" }, </a:t>
            </a:r>
          </a:p>
          <a:p>
            <a:pPr marL="0" indent="0">
              <a:buNone/>
            </a:pPr>
            <a:r>
              <a:rPr lang="en-US" dirty="0"/>
              <a:t>			"</a:t>
            </a:r>
            <a:r>
              <a:rPr lang="en-US" dirty="0" err="1"/>
              <a:t>SongTitle</a:t>
            </a:r>
            <a:r>
              <a:rPr lang="en-US" dirty="0"/>
              <a:t>": { "S": "Cool Song Name" }, 										"</a:t>
            </a:r>
            <a:r>
              <a:rPr lang="en-US" dirty="0" err="1"/>
              <a:t>ReleaseDate</a:t>
            </a:r>
            <a:r>
              <a:rPr lang="en-US" dirty="0"/>
              <a:t>": { "S": "20150422" } </a:t>
            </a:r>
          </a:p>
          <a:p>
            <a:pPr marL="0" indent="0">
              <a:buNone/>
            </a:pPr>
            <a:r>
              <a:rPr lang="en-US" dirty="0"/>
              <a:t>		}, </a:t>
            </a:r>
          </a:p>
          <a:p>
            <a:pPr marL="0" indent="0">
              <a:buNone/>
            </a:pPr>
            <a:r>
              <a:rPr lang="en-US" dirty="0"/>
              <a:t>		{ </a:t>
            </a:r>
          </a:p>
          <a:p>
            <a:pPr marL="0" indent="0">
              <a:buNone/>
            </a:pPr>
            <a:r>
              <a:rPr lang="en-US" dirty="0"/>
              <a:t>			"Artist": { "S": "Sizzling Singers" }, </a:t>
            </a:r>
          </a:p>
          <a:p>
            <a:pPr marL="0" indent="0">
              <a:buNone/>
            </a:pPr>
            <a:r>
              <a:rPr lang="en-US" dirty="0"/>
              <a:t>			"</a:t>
            </a:r>
            <a:r>
              <a:rPr lang="en-US" dirty="0" err="1"/>
              <a:t>SongTitle</a:t>
            </a:r>
            <a:r>
              <a:rPr lang="en-US" dirty="0"/>
              <a:t>": { "S": "Just another love song" }, 								"</a:t>
            </a:r>
            <a:r>
              <a:rPr lang="en-US" dirty="0" err="1"/>
              <a:t>ReleaseDate</a:t>
            </a:r>
            <a:r>
              <a:rPr lang="en-US" dirty="0"/>
              <a:t>": { "S": "19760202" } </a:t>
            </a:r>
          </a:p>
          <a:p>
            <a:pPr marL="0" indent="0">
              <a:buNone/>
            </a:pPr>
            <a:r>
              <a:rPr lang="en-US" dirty="0"/>
              <a:t>		},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], </a:t>
            </a:r>
          </a:p>
          <a:p>
            <a:pPr marL="0" indent="0">
              <a:buNone/>
            </a:pPr>
            <a:r>
              <a:rPr lang="en-US" dirty="0"/>
              <a:t>	"</a:t>
            </a:r>
            <a:r>
              <a:rPr lang="en-US" dirty="0" err="1"/>
              <a:t>ScannedCount</a:t>
            </a:r>
            <a:r>
              <a:rPr lang="en-US" dirty="0"/>
              <a:t>": 2,</a:t>
            </a:r>
          </a:p>
          <a:p>
            <a:pPr marL="0" indent="0">
              <a:buNone/>
            </a:pPr>
            <a:r>
              <a:rPr lang="en-US" dirty="0"/>
              <a:t>	"</a:t>
            </a:r>
            <a:r>
              <a:rPr lang="en-US" dirty="0" err="1"/>
              <a:t>ConsumedCapacity</a:t>
            </a:r>
            <a:r>
              <a:rPr lang="en-US" dirty="0"/>
              <a:t>": null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639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4D6F-91C6-9E42-84AE-B93E236B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84819-DDF7-344D-81B7-A33E88902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Cloud-based architecture leveraging an </a:t>
            </a:r>
            <a:br>
              <a:rPr lang="en-US" dirty="0"/>
            </a:br>
            <a:r>
              <a:rPr lang="en-US" dirty="0"/>
              <a:t>event-driven programming model primarily </a:t>
            </a:r>
            <a:br>
              <a:rPr lang="en-US" dirty="0"/>
            </a:br>
            <a:r>
              <a:rPr lang="en-US" dirty="0"/>
              <a:t>composed of managed resources.</a:t>
            </a:r>
          </a:p>
          <a:p>
            <a:endParaRPr lang="en-US" dirty="0"/>
          </a:p>
          <a:p>
            <a:pPr lvl="1"/>
            <a:r>
              <a:rPr lang="en-US" dirty="0"/>
              <a:t>We no longer manage compute infrastructure, operating </a:t>
            </a:r>
            <a:br>
              <a:rPr lang="en-US" dirty="0"/>
            </a:br>
            <a:r>
              <a:rPr lang="en-US" dirty="0"/>
              <a:t>systems, or application servers.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Platform-as-a-Service (PaaS) model, but less opinionated than traditional solutions (like Elastic Beanstalk, Heroku).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call it serverless, but our code has to run on servers somewhere.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FD7DB-C674-4746-8655-93932D294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827" y="565934"/>
            <a:ext cx="2524871" cy="269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52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CE329C-9402-D04D-8FA8-69AEB9858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88" b="15835"/>
          <a:stretch/>
        </p:blipFill>
        <p:spPr>
          <a:xfrm>
            <a:off x="992617" y="2634798"/>
            <a:ext cx="6283674" cy="24567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9B07-4ADB-B144-927E-C564CDE8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5B58F-2463-954F-A3A0-0AE3382FC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624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Streams</a:t>
            </a:r>
            <a:r>
              <a:rPr lang="en-US" dirty="0"/>
              <a:t>: DynamoDB events can be streamed (event source) to lambda functions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Allows you to emulate functionality similar to stored procedures in a relational database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24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DynamoDB table.</a:t>
            </a:r>
          </a:p>
          <a:p>
            <a:endParaRPr lang="en-US" dirty="0"/>
          </a:p>
          <a:p>
            <a:r>
              <a:rPr lang="en-US" dirty="0"/>
              <a:t>Add an item to the table.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49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9B768-7615-FB40-821A-FB14267B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38B54-6B08-0940-9A1E-A3CD7D5A6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Kinesis is designed to ingest and analyze massive streams of data.</a:t>
            </a:r>
          </a:p>
          <a:p>
            <a:pPr lvl="1"/>
            <a:r>
              <a:rPr lang="en-US" dirty="0"/>
              <a:t>Real-time orders from thousands of stores.</a:t>
            </a:r>
          </a:p>
          <a:p>
            <a:pPr lvl="1"/>
            <a:r>
              <a:rPr lang="en-US" dirty="0"/>
              <a:t>Event messages from millions of IoT devices.</a:t>
            </a:r>
          </a:p>
          <a:p>
            <a:pPr lvl="1"/>
            <a:endParaRPr lang="en-US" dirty="0"/>
          </a:p>
          <a:p>
            <a:r>
              <a:rPr lang="en-US" dirty="0"/>
              <a:t>Three different types:</a:t>
            </a:r>
          </a:p>
          <a:p>
            <a:pPr lvl="1"/>
            <a:r>
              <a:rPr lang="en-US" dirty="0"/>
              <a:t>Kinesis Streams</a:t>
            </a:r>
          </a:p>
          <a:p>
            <a:pPr lvl="1"/>
            <a:r>
              <a:rPr lang="en-US" dirty="0"/>
              <a:t>Kinesis Firehose</a:t>
            </a:r>
          </a:p>
          <a:p>
            <a:pPr lvl="1"/>
            <a:r>
              <a:rPr lang="en-US" dirty="0"/>
              <a:t>Kinesis Analytics</a:t>
            </a:r>
          </a:p>
          <a:p>
            <a:pPr lvl="1"/>
            <a:endParaRPr lang="en-US" dirty="0"/>
          </a:p>
          <a:p>
            <a:r>
              <a:rPr lang="en-US" b="1" dirty="0"/>
              <a:t>Kinesis Streams</a:t>
            </a:r>
            <a:r>
              <a:rPr lang="en-US" dirty="0"/>
              <a:t> are massively scaled message queues</a:t>
            </a:r>
          </a:p>
          <a:p>
            <a:pPr lvl="1"/>
            <a:r>
              <a:rPr lang="en-US" dirty="0"/>
              <a:t>Incoming messages stored in shards based on a partition key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Messages stored for at least 24 hours and up to 7 days.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Multiple consumers can read messages in shards</a:t>
            </a:r>
          </a:p>
          <a:p>
            <a:pPr lvl="2"/>
            <a:r>
              <a:rPr lang="en-US" dirty="0"/>
              <a:t>Shard reads = max 5 TPS &amp; 2MB/s</a:t>
            </a:r>
          </a:p>
          <a:p>
            <a:pPr lvl="2"/>
            <a:r>
              <a:rPr lang="en-US" dirty="0"/>
              <a:t>Shard writes = max 1000 records/s &amp; 1 MB/s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BC577A3-CD4A-6845-9A16-C4AC4DE43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1953" y="293714"/>
            <a:ext cx="1104847" cy="110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69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A639-D417-3045-A62E-0BE59E94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 Streams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AA414D-32BF-C442-A8D3-B2F3047F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14" y="1304756"/>
            <a:ext cx="7309120" cy="517272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E0A88F9-C47A-0F41-8A1D-68446E851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0745" y="415265"/>
            <a:ext cx="1093654" cy="109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53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9B768-7615-FB40-821A-FB14267B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 Firehose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38B54-6B08-0940-9A1E-A3CD7D5A6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98171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Kinesis Firehose </a:t>
            </a:r>
            <a:r>
              <a:rPr lang="en-US" dirty="0"/>
              <a:t>is used to transform data and store it in a persistent location.</a:t>
            </a:r>
          </a:p>
          <a:p>
            <a:pPr lvl="1"/>
            <a:r>
              <a:rPr lang="en-US" dirty="0"/>
              <a:t>Ingested data may be transformed by a lambda function (optional).</a:t>
            </a:r>
          </a:p>
          <a:p>
            <a:pPr lvl="1"/>
            <a:r>
              <a:rPr lang="en-US" dirty="0"/>
              <a:t>Data is not persisted in the stream and must be stored somewhere like S3 or </a:t>
            </a:r>
            <a:r>
              <a:rPr lang="en-US" dirty="0" err="1"/>
              <a:t>ElasticSearch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705BAF-A8DE-A847-B98F-C27E841BB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7557" y="375134"/>
            <a:ext cx="1069243" cy="1069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C524F2-EF60-BC4E-8C4B-A69497670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881" y="3506128"/>
            <a:ext cx="6635333" cy="259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415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9B768-7615-FB40-821A-FB14267B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38B54-6B08-0940-9A1E-A3CD7D5A6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2602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Kinesis Analytics </a:t>
            </a:r>
            <a:r>
              <a:rPr lang="en-US" dirty="0"/>
              <a:t>works with Kinesis Streams and Kinesis Firehose to analyze data in real-time and store this data in S3, Redshift, or </a:t>
            </a:r>
            <a:r>
              <a:rPr lang="en-US" dirty="0" err="1"/>
              <a:t>ElasticSearch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4F105C5-66AD-254C-9E8D-1ADE7ED72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2572" y="397081"/>
            <a:ext cx="995362" cy="995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77D748-DBB8-144C-B8B2-585EA69EB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369" y="3201702"/>
            <a:ext cx="6712603" cy="346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63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35BB-96B9-A64B-AE22-7ADD9D165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8D750-9F2B-5B48-9E94-281EEC3DF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managed Identity Management Service which supports user account management.</a:t>
            </a:r>
          </a:p>
          <a:p>
            <a:pPr lvl="1"/>
            <a:r>
              <a:rPr lang="en-US" dirty="0"/>
              <a:t>Manage user accounts for your application.</a:t>
            </a:r>
          </a:p>
          <a:p>
            <a:pPr lvl="1"/>
            <a:r>
              <a:rPr lang="en-US" dirty="0"/>
              <a:t>Create sign-up and login pages for users.</a:t>
            </a:r>
          </a:p>
          <a:p>
            <a:pPr lvl="1"/>
            <a:r>
              <a:rPr lang="en-US" dirty="0"/>
              <a:t>Federate logins with corporate Active Directory systems or other vendors like Facebook.</a:t>
            </a:r>
          </a:p>
          <a:p>
            <a:endParaRPr lang="en-US" dirty="0"/>
          </a:p>
          <a:p>
            <a:r>
              <a:rPr lang="en-US" dirty="0"/>
              <a:t>Cognito will exchange access tokens (JWTs) for temporary AWS credentials.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9B13BCF-6AE5-4F4C-BDDA-06C584603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7417" y="276446"/>
            <a:ext cx="1139383" cy="113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15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2BD7-4C64-7B4B-A5A4-15E3C42A0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C2E84E-0196-A64A-8B1C-AF3A10CF8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06" y="1650125"/>
            <a:ext cx="7336387" cy="427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98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97E6-7206-344B-B061-04502DC0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65B2-2A0B-C64C-B648-EF4E1FD90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Leverage lambdas and a state-machine to create workflows.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C430F-9AF4-7940-A210-DF9FDFFD8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4456"/>
            <a:ext cx="9144000" cy="291318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BDCD6A-07D1-5842-BDED-CE2F3C8E9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075" y="285000"/>
            <a:ext cx="1230725" cy="12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81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97E6-7206-344B-B061-04502DC0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65B2-2A0B-C64C-B648-EF4E1FD90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CloudFormation was originally designed for AWS network, compute and storage resources.</a:t>
            </a:r>
          </a:p>
          <a:p>
            <a:endParaRPr lang="en-US" dirty="0"/>
          </a:p>
          <a:p>
            <a:r>
              <a:rPr lang="en-US" dirty="0"/>
              <a:t>AWS Serverless Application Model (SAM) introduces a set of extensions for serverless applications:</a:t>
            </a:r>
          </a:p>
          <a:p>
            <a:pPr lvl="1"/>
            <a:r>
              <a:rPr lang="en-US" dirty="0"/>
              <a:t>Lambda functions</a:t>
            </a:r>
          </a:p>
          <a:p>
            <a:pPr lvl="1"/>
            <a:r>
              <a:rPr lang="en-US" dirty="0"/>
              <a:t>API Gateway</a:t>
            </a:r>
          </a:p>
          <a:p>
            <a:pPr lvl="1"/>
            <a:r>
              <a:rPr lang="en-US" dirty="0"/>
              <a:t>DynamoDB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D3C1E-31A0-4048-BFA1-1D4657E3D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000" y="4386961"/>
            <a:ext cx="3109291" cy="206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50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0C7CB1-2556-664C-A2E9-AA195C75E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00" y="0"/>
            <a:ext cx="7704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10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236CB-0ACA-E042-9A1D-6EAEA95D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SAM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765FF-1B72-9848-AA47-D3CCDF7A8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686189"/>
          </a:xfrm>
        </p:spPr>
        <p:txBody>
          <a:bodyPr>
            <a:normAutofit/>
          </a:bodyPr>
          <a:lstStyle/>
          <a:p>
            <a:r>
              <a:rPr lang="en-US" sz="2325" dirty="0"/>
              <a:t>SAM template is designated by an additional Transform section: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100" dirty="0"/>
              <a:t>AWSTemplateFormatVersion: '2010-09-09’ </a:t>
            </a:r>
          </a:p>
          <a:p>
            <a:pPr marL="0" indent="0">
              <a:buNone/>
            </a:pPr>
            <a:r>
              <a:rPr lang="en-US" sz="2100" b="1" dirty="0"/>
              <a:t>Transform: 'AWS::Serverless-2016-10-31’ </a:t>
            </a:r>
          </a:p>
          <a:p>
            <a:pPr marL="0" indent="0">
              <a:buNone/>
            </a:pPr>
            <a:r>
              <a:rPr lang="en-US" sz="2100" dirty="0"/>
              <a:t>Resources: </a:t>
            </a:r>
          </a:p>
          <a:p>
            <a:pPr marL="0" indent="0">
              <a:buNone/>
            </a:pPr>
            <a:r>
              <a:rPr lang="en-US" sz="2100" dirty="0"/>
              <a:t>	</a:t>
            </a:r>
            <a:r>
              <a:rPr lang="en-US" sz="2100" dirty="0" err="1"/>
              <a:t>MyFunction</a:t>
            </a:r>
            <a:r>
              <a:rPr lang="en-US" sz="2100" dirty="0"/>
              <a:t>: </a:t>
            </a:r>
          </a:p>
          <a:p>
            <a:pPr marL="0" indent="0">
              <a:buNone/>
            </a:pPr>
            <a:r>
              <a:rPr lang="en-US" sz="2100" dirty="0"/>
              <a:t>		Type: 'AWS::Serverless::Function’ </a:t>
            </a:r>
          </a:p>
          <a:p>
            <a:pPr marL="0" indent="0">
              <a:buNone/>
            </a:pPr>
            <a:r>
              <a:rPr lang="en-US" sz="2100" dirty="0"/>
              <a:t>		Properties: </a:t>
            </a:r>
          </a:p>
          <a:p>
            <a:pPr marL="0" indent="0">
              <a:buNone/>
            </a:pPr>
            <a:r>
              <a:rPr lang="en-US" sz="2100" dirty="0"/>
              <a:t>			Handler: </a:t>
            </a:r>
            <a:r>
              <a:rPr lang="en-US" sz="2100" dirty="0" err="1"/>
              <a:t>index.handler</a:t>
            </a:r>
            <a:r>
              <a:rPr lang="en-US" sz="2100" dirty="0"/>
              <a:t> </a:t>
            </a:r>
          </a:p>
          <a:p>
            <a:pPr marL="0" indent="0">
              <a:buNone/>
            </a:pPr>
            <a:r>
              <a:rPr lang="en-US" sz="2100" dirty="0"/>
              <a:t>			Runtime: nodejs6.10 </a:t>
            </a:r>
          </a:p>
          <a:p>
            <a:pPr marL="0" indent="0">
              <a:buNone/>
            </a:pPr>
            <a:r>
              <a:rPr lang="en-US" sz="2100" dirty="0"/>
              <a:t>			</a:t>
            </a:r>
            <a:r>
              <a:rPr lang="en-US" sz="2100" dirty="0" err="1"/>
              <a:t>CodeUri</a:t>
            </a:r>
            <a:r>
              <a:rPr lang="en-US" sz="2100" dirty="0"/>
              <a:t>: 's3://my-bucket/function.zip'</a:t>
            </a:r>
          </a:p>
        </p:txBody>
      </p:sp>
    </p:spTree>
    <p:extLst>
      <p:ext uri="{BB962C8B-B14F-4D97-AF65-F5344CB8AC3E}">
        <p14:creationId xmlns:p14="http://schemas.microsoft.com/office/powerpoint/2010/main" val="66844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204C-44E4-F64C-9A8C-16F38DAC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</a:t>
            </a:r>
            <a:r>
              <a:rPr lang="en-US" dirty="0" err="1"/>
              <a:t>Globals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9B3F1-DBA0-4B46-8D20-0BCF8109C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647278"/>
          </a:xfrm>
        </p:spPr>
        <p:txBody>
          <a:bodyPr>
            <a:normAutofit lnSpcReduction="10000"/>
          </a:bodyPr>
          <a:lstStyle/>
          <a:p>
            <a:r>
              <a:rPr lang="en-US" sz="2325" dirty="0"/>
              <a:t>The </a:t>
            </a:r>
            <a:r>
              <a:rPr lang="en-US" sz="2325" dirty="0" err="1"/>
              <a:t>Globals</a:t>
            </a:r>
            <a:r>
              <a:rPr lang="en-US" sz="2325" dirty="0"/>
              <a:t> section allows you to define properties common to all functions and APIs.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900" dirty="0" err="1"/>
              <a:t>Globals</a:t>
            </a:r>
            <a:r>
              <a:rPr lang="en-US" sz="1900" dirty="0"/>
              <a:t>: </a:t>
            </a:r>
          </a:p>
          <a:p>
            <a:pPr marL="0" indent="0">
              <a:buNone/>
            </a:pPr>
            <a:r>
              <a:rPr lang="en-US" sz="1900" dirty="0"/>
              <a:t>	Function: </a:t>
            </a:r>
          </a:p>
          <a:p>
            <a:pPr marL="0" indent="0">
              <a:buNone/>
            </a:pPr>
            <a:r>
              <a:rPr lang="en-US" sz="1900" dirty="0"/>
              <a:t>		Runtime: nodejs6.10 </a:t>
            </a:r>
          </a:p>
          <a:p>
            <a:pPr marL="0" indent="0">
              <a:buNone/>
            </a:pPr>
            <a:r>
              <a:rPr lang="en-US" sz="1900" dirty="0"/>
              <a:t>		Timeout: 180 </a:t>
            </a:r>
          </a:p>
          <a:p>
            <a:pPr marL="0" indent="0">
              <a:buNone/>
            </a:pPr>
            <a:r>
              <a:rPr lang="en-US" sz="1900" dirty="0"/>
              <a:t>		Handler: </a:t>
            </a:r>
            <a:r>
              <a:rPr lang="en-US" sz="1900" dirty="0" err="1"/>
              <a:t>index.handler</a:t>
            </a:r>
            <a:r>
              <a:rPr lang="en-US" sz="1900" dirty="0"/>
              <a:t> </a:t>
            </a:r>
          </a:p>
          <a:p>
            <a:pPr marL="0" indent="0">
              <a:buNone/>
            </a:pPr>
            <a:r>
              <a:rPr lang="en-US" sz="1900" dirty="0"/>
              <a:t>		Environment: </a:t>
            </a:r>
          </a:p>
          <a:p>
            <a:pPr marL="0" indent="0">
              <a:buNone/>
            </a:pPr>
            <a:r>
              <a:rPr lang="en-US" sz="1900" dirty="0"/>
              <a:t>			Variables: TABLE_NAME: data-table </a:t>
            </a:r>
          </a:p>
          <a:p>
            <a:pPr marL="0" indent="0">
              <a:buNone/>
            </a:pPr>
            <a:r>
              <a:rPr lang="en-US" sz="1900" dirty="0"/>
              <a:t>	</a:t>
            </a:r>
            <a:r>
              <a:rPr lang="en-US" sz="1900" dirty="0" err="1"/>
              <a:t>Api</a:t>
            </a:r>
            <a:r>
              <a:rPr lang="en-US" sz="1900" dirty="0"/>
              <a:t>: </a:t>
            </a:r>
          </a:p>
          <a:p>
            <a:pPr marL="0" indent="0">
              <a:buNone/>
            </a:pPr>
            <a:r>
              <a:rPr lang="en-US" sz="1900" dirty="0"/>
              <a:t>		</a:t>
            </a:r>
            <a:r>
              <a:rPr lang="en-US" sz="1900" dirty="0" err="1"/>
              <a:t>EndpointConfiguration</a:t>
            </a:r>
            <a:r>
              <a:rPr lang="en-US" sz="1900" dirty="0"/>
              <a:t>: REGIONAL </a:t>
            </a:r>
          </a:p>
          <a:p>
            <a:pPr marL="0" indent="0">
              <a:buNone/>
            </a:pPr>
            <a:r>
              <a:rPr lang="en-US" sz="1900" dirty="0"/>
              <a:t>		</a:t>
            </a:r>
            <a:r>
              <a:rPr lang="en-US" sz="1900" dirty="0" err="1"/>
              <a:t>Cors</a:t>
            </a:r>
            <a:r>
              <a:rPr lang="en-US" sz="1900" dirty="0"/>
              <a:t>: "'</a:t>
            </a:r>
            <a:r>
              <a:rPr lang="en-US" sz="1900" dirty="0" err="1"/>
              <a:t>www.example.com</a:t>
            </a:r>
            <a:r>
              <a:rPr lang="en-US" sz="1900" dirty="0"/>
              <a:t>'"</a:t>
            </a:r>
          </a:p>
        </p:txBody>
      </p:sp>
    </p:spTree>
    <p:extLst>
      <p:ext uri="{BB962C8B-B14F-4D97-AF65-F5344CB8AC3E}">
        <p14:creationId xmlns:p14="http://schemas.microsoft.com/office/powerpoint/2010/main" val="791228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5832-D74A-484E-A96D-4D5F0C63C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C73A-C3C1-154E-8FFF-F6EB06BC7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579184"/>
          </a:xfrm>
        </p:spPr>
        <p:txBody>
          <a:bodyPr>
            <a:normAutofit/>
          </a:bodyPr>
          <a:lstStyle/>
          <a:p>
            <a:pPr>
              <a:spcAft>
                <a:spcPts val="425"/>
              </a:spcAft>
            </a:pPr>
            <a:r>
              <a:rPr lang="en-US" sz="2100" dirty="0"/>
              <a:t>Resource type: </a:t>
            </a:r>
            <a:r>
              <a:rPr lang="en-US" sz="2100" b="1" dirty="0"/>
              <a:t>AWS::Serverless::Function</a:t>
            </a:r>
          </a:p>
          <a:p>
            <a:pPr lvl="1">
              <a:spcAft>
                <a:spcPts val="425"/>
              </a:spcAft>
            </a:pPr>
            <a:r>
              <a:rPr lang="en-US" sz="2100" dirty="0"/>
              <a:t>Creates Lambda function, IAM execution role, and event source mappings</a:t>
            </a:r>
          </a:p>
          <a:p>
            <a:pPr lvl="1">
              <a:lnSpc>
                <a:spcPct val="70000"/>
              </a:lnSpc>
              <a:spcAft>
                <a:spcPts val="425"/>
              </a:spcAft>
            </a:pPr>
            <a:endParaRPr lang="en-US" dirty="0"/>
          </a:p>
          <a:p>
            <a:pPr lvl="1">
              <a:lnSpc>
                <a:spcPct val="70000"/>
              </a:lnSpc>
              <a:spcAft>
                <a:spcPts val="425"/>
              </a:spcAft>
            </a:pPr>
            <a:endParaRPr lang="en-US" dirty="0"/>
          </a:p>
          <a:p>
            <a:pPr marL="0" indent="0">
              <a:buNone/>
            </a:pPr>
            <a:r>
              <a:rPr lang="en-US" sz="1900" dirty="0"/>
              <a:t>Resources:</a:t>
            </a:r>
          </a:p>
          <a:p>
            <a:pPr marL="0" indent="0">
              <a:buNone/>
            </a:pPr>
            <a:r>
              <a:rPr lang="en-US" sz="1900" dirty="0"/>
              <a:t>  MyLambdaFunction:</a:t>
            </a:r>
          </a:p>
          <a:p>
            <a:pPr marL="0" indent="0">
              <a:buNone/>
            </a:pPr>
            <a:r>
              <a:rPr lang="en-US" sz="1900" dirty="0"/>
              <a:t>    Type: AWS::Serverless::Function</a:t>
            </a:r>
          </a:p>
          <a:p>
            <a:pPr marL="0" indent="0">
              <a:buNone/>
            </a:pPr>
            <a:r>
              <a:rPr lang="en-US" sz="1900" dirty="0"/>
              <a:t>    Properties:</a:t>
            </a:r>
          </a:p>
          <a:p>
            <a:pPr marL="0" indent="0">
              <a:buNone/>
            </a:pPr>
            <a:r>
              <a:rPr lang="en-US" sz="1900" dirty="0"/>
              <a:t>      ...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900" dirty="0"/>
              <a:t>      </a:t>
            </a:r>
            <a:r>
              <a:rPr lang="en-US" sz="1900" dirty="0" err="1"/>
              <a:t>MemorySize</a:t>
            </a:r>
            <a:r>
              <a:rPr lang="en-US" sz="1900" dirty="0"/>
              <a:t>: 1024</a:t>
            </a:r>
          </a:p>
          <a:p>
            <a:pPr marL="0" indent="0">
              <a:buNone/>
            </a:pPr>
            <a:r>
              <a:rPr lang="en-US" sz="1900" dirty="0"/>
              <a:t>      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4569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5832-D74A-484E-A96D-4D5F0C63C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C73A-C3C1-154E-8FFF-F6EB06BC7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618095"/>
          </a:xfrm>
        </p:spPr>
        <p:txBody>
          <a:bodyPr>
            <a:normAutofit fontScale="85000" lnSpcReduction="20000"/>
          </a:bodyPr>
          <a:lstStyle/>
          <a:p>
            <a:pPr lvl="1">
              <a:lnSpc>
                <a:spcPct val="70000"/>
              </a:lnSpc>
              <a:spcAft>
                <a:spcPts val="425"/>
              </a:spcAft>
            </a:pPr>
            <a:endParaRPr lang="en-US" dirty="0"/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Handler: index.js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Runtime: nodejs6.10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CodeUri: 's3://my-code-bucket/my-function.zip'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Description: Creates thumbnails of uploaded images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MemorySize: 1024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Timeout: 15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Policies: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- AWSLambdaExecute # Managed Policy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- Version: '2012-10-17' # Policy Document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Statement: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- Effect: Allow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Action: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  - s3:GetObject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  - s3:GetObjectACL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Resource: 'arn:aws:s3:::my-bucket/*'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Events: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PhotoUpload: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  Type: S3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  Properties: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    Bucket: my-photo-bucket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7612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4AEFC-A41B-A843-B75B-0E61F9BD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8162C-2D89-E648-AD50-869CAD3A5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2864795" cy="372284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Event source types:</a:t>
            </a:r>
          </a:p>
          <a:p>
            <a:endParaRPr lang="en-US" dirty="0"/>
          </a:p>
          <a:p>
            <a:pPr lvl="1"/>
            <a:r>
              <a:rPr lang="en-US" dirty="0"/>
              <a:t>S3</a:t>
            </a:r>
          </a:p>
          <a:p>
            <a:pPr lvl="1"/>
            <a:r>
              <a:rPr lang="en-US" dirty="0"/>
              <a:t>SNS</a:t>
            </a:r>
          </a:p>
          <a:p>
            <a:pPr lvl="1"/>
            <a:r>
              <a:rPr lang="en-US" dirty="0"/>
              <a:t>Kinesis</a:t>
            </a:r>
          </a:p>
          <a:p>
            <a:pPr lvl="1"/>
            <a:r>
              <a:rPr lang="en-US" dirty="0"/>
              <a:t>DynamoDB</a:t>
            </a:r>
          </a:p>
          <a:p>
            <a:pPr lvl="1"/>
            <a:r>
              <a:rPr lang="en-US" dirty="0" err="1"/>
              <a:t>Api</a:t>
            </a:r>
            <a:endParaRPr lang="en-US" dirty="0"/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 err="1"/>
              <a:t>CloudWatchEvent</a:t>
            </a:r>
            <a:endParaRPr lang="en-US" dirty="0"/>
          </a:p>
          <a:p>
            <a:pPr lvl="1"/>
            <a:r>
              <a:rPr lang="en-US" dirty="0" err="1"/>
              <a:t>CloudWatchLogs</a:t>
            </a:r>
            <a:endParaRPr lang="en-US" dirty="0"/>
          </a:p>
          <a:p>
            <a:pPr lvl="1"/>
            <a:r>
              <a:rPr lang="en-US" dirty="0" err="1"/>
              <a:t>IoTRule</a:t>
            </a:r>
            <a:endParaRPr lang="en-US" dirty="0"/>
          </a:p>
          <a:p>
            <a:pPr lvl="1"/>
            <a:r>
              <a:rPr lang="en-US" dirty="0" err="1"/>
              <a:t>AlexaSkill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3D624-4408-D841-AC9E-8BDD7272B5A3}"/>
              </a:ext>
            </a:extLst>
          </p:cNvPr>
          <p:cNvSpPr txBox="1"/>
          <p:nvPr/>
        </p:nvSpPr>
        <p:spPr>
          <a:xfrm>
            <a:off x="4109986" y="2069824"/>
            <a:ext cx="4647061" cy="307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Type: S3</a:t>
            </a:r>
          </a:p>
          <a:p>
            <a:r>
              <a:rPr lang="en-US" dirty="0"/>
              <a:t>Properties:</a:t>
            </a:r>
          </a:p>
          <a:p>
            <a:r>
              <a:rPr lang="en-US" dirty="0"/>
              <a:t>  Bucket: my-photo-bucket</a:t>
            </a:r>
          </a:p>
          <a:p>
            <a:r>
              <a:rPr lang="en-US" dirty="0"/>
              <a:t>  Events: s3:ObjectCreated:*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Type: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Properties:</a:t>
            </a:r>
          </a:p>
          <a:p>
            <a:r>
              <a:rPr lang="en-US" dirty="0"/>
              <a:t>  Path: /photos</a:t>
            </a:r>
          </a:p>
          <a:p>
            <a:r>
              <a:rPr lang="en-US" dirty="0"/>
              <a:t>  Method: post</a:t>
            </a: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5547400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7247-5C40-2A40-9B56-6D42609B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9C5F0-B932-E847-9754-1FACB7E41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560241"/>
          </a:xfrm>
        </p:spPr>
        <p:txBody>
          <a:bodyPr>
            <a:normAutofit fontScale="47500" lnSpcReduction="20000"/>
          </a:bodyPr>
          <a:lstStyle/>
          <a:p>
            <a:r>
              <a:rPr lang="en-US" sz="5000" dirty="0"/>
              <a:t>Lambda code can live alongside the CloudFormation template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/project-directory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/</a:t>
            </a:r>
            <a:r>
              <a:rPr lang="en-US" dirty="0" err="1"/>
              <a:t>cf-template.yaml</a:t>
            </a: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/</a:t>
            </a:r>
            <a:r>
              <a:rPr lang="en-US" dirty="0" err="1"/>
              <a:t>myfunction</a:t>
            </a: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/</a:t>
            </a:r>
            <a:r>
              <a:rPr lang="en-US" dirty="0" err="1"/>
              <a:t>index.py</a:t>
            </a:r>
            <a:endParaRPr lang="en-US" dirty="0"/>
          </a:p>
          <a:p>
            <a:pPr marL="0" indent="0">
              <a:spcAft>
                <a:spcPts val="425"/>
              </a:spcAft>
              <a:buNone/>
            </a:pPr>
            <a:endParaRPr lang="en-US" dirty="0"/>
          </a:p>
          <a:p>
            <a:pPr marL="0" indent="0">
              <a:spcAft>
                <a:spcPts val="425"/>
              </a:spcAft>
              <a:buNone/>
            </a:pP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Resources: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</a:t>
            </a:r>
            <a:r>
              <a:rPr lang="en-US" dirty="0" err="1"/>
              <a:t>MyFunction</a:t>
            </a:r>
            <a:r>
              <a:rPr lang="en-US" dirty="0"/>
              <a:t>: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Type: 'AWS::Serverless::Function’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Properties: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	Handler: </a:t>
            </a:r>
            <a:r>
              <a:rPr lang="en-US" dirty="0" err="1"/>
              <a:t>index.handler</a:t>
            </a:r>
            <a:r>
              <a:rPr lang="en-US" dirty="0"/>
              <a:t>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	Runtime: python3.7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	</a:t>
            </a:r>
            <a:r>
              <a:rPr lang="en-US" dirty="0" err="1"/>
              <a:t>CodeUri</a:t>
            </a:r>
            <a:r>
              <a:rPr lang="en-US" dirty="0"/>
              <a:t>: ./</a:t>
            </a:r>
            <a:r>
              <a:rPr lang="en-US" dirty="0" err="1"/>
              <a:t>myfunction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1181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0291-B36C-5F42-B3C9-CA24411B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10FD4-5DD8-8D46-8DB6-B4BB45DB6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790930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  <a:spcAft>
                <a:spcPts val="425"/>
              </a:spcAft>
            </a:pPr>
            <a:r>
              <a:rPr lang="en-US" sz="4300" dirty="0"/>
              <a:t>Resource type: </a:t>
            </a:r>
            <a:r>
              <a:rPr lang="en-US" sz="4300" b="1" dirty="0"/>
              <a:t>AWS::Serverless::</a:t>
            </a:r>
            <a:r>
              <a:rPr lang="en-US" sz="4300" b="1" dirty="0" err="1"/>
              <a:t>SimpleTable</a:t>
            </a:r>
            <a:endParaRPr lang="en-US" sz="4300" b="1" dirty="0"/>
          </a:p>
          <a:p>
            <a:pPr lvl="1">
              <a:lnSpc>
                <a:spcPct val="120000"/>
              </a:lnSpc>
              <a:spcAft>
                <a:spcPts val="425"/>
              </a:spcAft>
            </a:pPr>
            <a:r>
              <a:rPr lang="en-US" sz="4300" dirty="0"/>
              <a:t>Creates DynamoDB table with a single attribute primary key</a:t>
            </a:r>
          </a:p>
          <a:p>
            <a:pPr lvl="1">
              <a:lnSpc>
                <a:spcPct val="120000"/>
              </a:lnSpc>
              <a:spcAft>
                <a:spcPts val="425"/>
              </a:spcAft>
            </a:pPr>
            <a:r>
              <a:rPr lang="en-US" sz="4300" dirty="0"/>
              <a:t>Use AWS::DynamoDB::Table resource for more advanced DynamoDB configurations</a:t>
            </a:r>
          </a:p>
          <a:p>
            <a:pPr marL="285739" lvl="1" indent="0">
              <a:lnSpc>
                <a:spcPct val="70000"/>
              </a:lnSpc>
              <a:spcAft>
                <a:spcPts val="425"/>
              </a:spcAft>
              <a:buNone/>
            </a:pPr>
            <a:endParaRPr lang="en-US" sz="2625" dirty="0"/>
          </a:p>
          <a:p>
            <a:pPr>
              <a:lnSpc>
                <a:spcPct val="70000"/>
              </a:lnSpc>
              <a:spcAft>
                <a:spcPts val="425"/>
              </a:spcAft>
            </a:pPr>
            <a:endParaRPr lang="en-US" sz="2651" dirty="0"/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Resources: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  </a:t>
            </a:r>
            <a:r>
              <a:rPr lang="en-US" sz="3000" dirty="0" err="1"/>
              <a:t>MyTable</a:t>
            </a:r>
            <a:r>
              <a:rPr lang="en-US" sz="3000" dirty="0"/>
              <a:t>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    Type: AWS::Serverless::</a:t>
            </a:r>
            <a:r>
              <a:rPr lang="en-US" sz="3000" dirty="0" err="1"/>
              <a:t>SimpleTable</a:t>
            </a:r>
            <a:endParaRPr lang="en-US" sz="3000" dirty="0"/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    Properties: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    </a:t>
            </a:r>
            <a:r>
              <a:rPr lang="en-US" sz="3000" dirty="0" err="1"/>
              <a:t>TableName</a:t>
            </a:r>
            <a:r>
              <a:rPr lang="en-US" sz="3000" dirty="0"/>
              <a:t>: my-table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  </a:t>
            </a:r>
            <a:r>
              <a:rPr lang="en-US" sz="3000" dirty="0" err="1"/>
              <a:t>PrimaryKey</a:t>
            </a:r>
            <a:r>
              <a:rPr lang="en-US" sz="3000" dirty="0"/>
              <a:t>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Name: id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Type: String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  </a:t>
            </a:r>
            <a:r>
              <a:rPr lang="en-US" sz="3000" dirty="0" err="1"/>
              <a:t>ProvisionedThroughput</a:t>
            </a:r>
            <a:r>
              <a:rPr lang="en-US" sz="3000" dirty="0"/>
              <a:t>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</a:t>
            </a:r>
            <a:r>
              <a:rPr lang="en-US" sz="3000" dirty="0" err="1"/>
              <a:t>ReadCapacityUnits</a:t>
            </a:r>
            <a:r>
              <a:rPr lang="en-US" sz="3000" dirty="0"/>
              <a:t>: 5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</a:t>
            </a:r>
            <a:r>
              <a:rPr lang="en-US" sz="3000" dirty="0" err="1"/>
              <a:t>WriteCapacityUnits</a:t>
            </a:r>
            <a:r>
              <a:rPr lang="en-US" sz="3000" dirty="0"/>
              <a:t>: 5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  Tags: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Department: Engineering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</a:t>
            </a:r>
            <a:r>
              <a:rPr lang="en-US" sz="3000" dirty="0" err="1"/>
              <a:t>AppType</a:t>
            </a:r>
            <a:r>
              <a:rPr lang="en-US" sz="3000" dirty="0"/>
              <a:t>: Serverless</a:t>
            </a:r>
          </a:p>
        </p:txBody>
      </p:sp>
    </p:spTree>
    <p:extLst>
      <p:ext uri="{BB962C8B-B14F-4D97-AF65-F5344CB8AC3E}">
        <p14:creationId xmlns:p14="http://schemas.microsoft.com/office/powerpoint/2010/main" val="18783151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0170B-4C86-CC40-83A4-100AEC65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SAM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2B404-AD43-134D-B185-03A29C98D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commands to package and deploy CloudFormation SAM:</a:t>
            </a:r>
          </a:p>
          <a:p>
            <a:endParaRPr lang="en-US" dirty="0"/>
          </a:p>
          <a:p>
            <a:pPr lvl="1"/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cloudformation</a:t>
            </a:r>
            <a:r>
              <a:rPr lang="en-US" dirty="0"/>
              <a:t> package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cloudformation</a:t>
            </a:r>
            <a:r>
              <a:rPr lang="en-US" dirty="0"/>
              <a:t> deploy</a:t>
            </a:r>
          </a:p>
        </p:txBody>
      </p:sp>
    </p:spTree>
    <p:extLst>
      <p:ext uri="{BB962C8B-B14F-4D97-AF65-F5344CB8AC3E}">
        <p14:creationId xmlns:p14="http://schemas.microsoft.com/office/powerpoint/2010/main" val="1411675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A471-1E16-2A4E-BC43-FBBA39C5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9012A-4190-D446-BF72-BFAE50BCA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Serverless.com</a:t>
            </a:r>
            <a:endParaRPr lang="en-US" dirty="0"/>
          </a:p>
          <a:p>
            <a:pPr lvl="1"/>
            <a:r>
              <a:rPr lang="en-US" dirty="0"/>
              <a:t>Cross-cloud framework that works with AWS, Azure, Google Cloud, and others</a:t>
            </a:r>
          </a:p>
          <a:p>
            <a:pPr lvl="1"/>
            <a:endParaRPr lang="en-US" dirty="0"/>
          </a:p>
          <a:p>
            <a:r>
              <a:rPr lang="en-US" dirty="0"/>
              <a:t>Zappa (</a:t>
            </a:r>
            <a:r>
              <a:rPr lang="en-US" dirty="0" err="1"/>
              <a:t>zappa.io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Python serverless framework designed for AWS</a:t>
            </a:r>
          </a:p>
        </p:txBody>
      </p:sp>
    </p:spTree>
    <p:extLst>
      <p:ext uri="{BB962C8B-B14F-4D97-AF65-F5344CB8AC3E}">
        <p14:creationId xmlns:p14="http://schemas.microsoft.com/office/powerpoint/2010/main" val="2134698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Lambda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compute service which runs your code on-demand and scales </a:t>
            </a:r>
            <a:br>
              <a:rPr lang="en-US" dirty="0"/>
            </a:br>
            <a:r>
              <a:rPr lang="en-US" dirty="0"/>
              <a:t>automatically without the need to provision or manage servers.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Key component of a serverless platform which runs our business logic.</a:t>
            </a:r>
          </a:p>
          <a:p>
            <a:endParaRPr lang="en-US" dirty="0"/>
          </a:p>
          <a:p>
            <a:r>
              <a:rPr lang="en-US" dirty="0"/>
              <a:t>Only pay for the compute time you use in 100ms increments.</a:t>
            </a:r>
          </a:p>
          <a:p>
            <a:endParaRPr lang="en-US" dirty="0"/>
          </a:p>
          <a:p>
            <a:r>
              <a:rPr lang="en-US" dirty="0"/>
              <a:t>Event-driven programming model</a:t>
            </a:r>
          </a:p>
          <a:p>
            <a:pPr lvl="1"/>
            <a:r>
              <a:rPr lang="en-US" dirty="0"/>
              <a:t>Code isn’t running continuously, just when triggered by events.</a:t>
            </a:r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4220150-CE98-B74A-B1DE-363DEBC49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3459" y="300517"/>
            <a:ext cx="1091242" cy="109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2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kinds of things can we do with Lambda functions?</a:t>
            </a:r>
          </a:p>
          <a:p>
            <a:endParaRPr lang="en-US" dirty="0"/>
          </a:p>
          <a:p>
            <a:pPr lvl="1"/>
            <a:r>
              <a:rPr lang="en-US" dirty="0"/>
              <a:t>Build RESTful APIs and web 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 data analysis and transformation pipelines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Automate administrative tasks</a:t>
            </a:r>
          </a:p>
          <a:p>
            <a:pPr marL="628639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99042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Let’s look at the steps involved in working with Lambda:</a:t>
            </a:r>
          </a:p>
          <a:p>
            <a:endParaRPr lang="en-US" dirty="0"/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Write the application code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Create a Lambda function resource in AWS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Deploy the function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Run the function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Monitor the function</a:t>
            </a:r>
          </a:p>
          <a:p>
            <a:pPr marL="628639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066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/>
          </a:bodyPr>
          <a:lstStyle/>
          <a:p>
            <a:r>
              <a:rPr lang="en-US" b="1" dirty="0"/>
              <a:t>Write the Lambda function code</a:t>
            </a:r>
          </a:p>
          <a:p>
            <a:pPr lvl="1"/>
            <a:r>
              <a:rPr lang="en-US" dirty="0" err="1"/>
              <a:t>Node.JS</a:t>
            </a:r>
            <a:r>
              <a:rPr lang="en-US" dirty="0"/>
              <a:t>, Java, Python, C#, Go</a:t>
            </a:r>
          </a:p>
          <a:p>
            <a:pPr lvl="1"/>
            <a:r>
              <a:rPr lang="en-US" dirty="0"/>
              <a:t>Add code libraries</a:t>
            </a:r>
          </a:p>
          <a:p>
            <a:pPr lvl="1"/>
            <a:r>
              <a:rPr lang="en-US" dirty="0"/>
              <a:t>AWS SDK is built in and always available</a:t>
            </a:r>
          </a:p>
          <a:p>
            <a:pPr lvl="1"/>
            <a:r>
              <a:rPr lang="en-US" dirty="0"/>
              <a:t>Functions are stateless and ephemeral</a:t>
            </a:r>
          </a:p>
          <a:p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EC363-A601-F647-8398-D2347CB7F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54" y="4629044"/>
            <a:ext cx="3613550" cy="192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61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8179</TotalTime>
  <Words>2552</Words>
  <Application>Microsoft Macintosh PowerPoint</Application>
  <PresentationFormat>On-screen Show (4:3)</PresentationFormat>
  <Paragraphs>577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Theme</vt:lpstr>
      <vt:lpstr>DevOps &amp; Cloud Infrastructure SEIS 665 Serverless</vt:lpstr>
      <vt:lpstr>Agenda</vt:lpstr>
      <vt:lpstr>PowerPoint Presentation</vt:lpstr>
      <vt:lpstr>Serverless Architecture</vt:lpstr>
      <vt:lpstr>PowerPoint Presentation</vt:lpstr>
      <vt:lpstr>AWS Lambda</vt:lpstr>
      <vt:lpstr>Lambda use cases</vt:lpstr>
      <vt:lpstr>How does it work?</vt:lpstr>
      <vt:lpstr>How does it work?</vt:lpstr>
      <vt:lpstr>How does it work?</vt:lpstr>
      <vt:lpstr>How does it work?</vt:lpstr>
      <vt:lpstr>How does it work?</vt:lpstr>
      <vt:lpstr>How does it work?</vt:lpstr>
      <vt:lpstr>X-ray trace</vt:lpstr>
      <vt:lpstr>How does it work?</vt:lpstr>
      <vt:lpstr>How does it work?</vt:lpstr>
      <vt:lpstr>Lambda function performance</vt:lpstr>
      <vt:lpstr>Lambda function performance</vt:lpstr>
      <vt:lpstr>Lambda function performance</vt:lpstr>
      <vt:lpstr>Lambda Programming Model</vt:lpstr>
      <vt:lpstr>Lambda Programming Model</vt:lpstr>
      <vt:lpstr>Lambda Programming Model</vt:lpstr>
      <vt:lpstr>Lambda Programming Model</vt:lpstr>
      <vt:lpstr>Lambda Programming Model</vt:lpstr>
      <vt:lpstr>Testing Lambdas</vt:lpstr>
      <vt:lpstr>Hands-on Demo</vt:lpstr>
      <vt:lpstr>Lambda environment variables</vt:lpstr>
      <vt:lpstr>Lambda function versioning</vt:lpstr>
      <vt:lpstr>Lambda execution</vt:lpstr>
      <vt:lpstr>Accessing VPC Resources</vt:lpstr>
      <vt:lpstr>Best Practices</vt:lpstr>
      <vt:lpstr>Best Practices</vt:lpstr>
      <vt:lpstr>Best Practices</vt:lpstr>
      <vt:lpstr>API Gateway</vt:lpstr>
      <vt:lpstr>API Gateway</vt:lpstr>
      <vt:lpstr>DynamoDB</vt:lpstr>
      <vt:lpstr>DynamoDB</vt:lpstr>
      <vt:lpstr>DynamoDB</vt:lpstr>
      <vt:lpstr>DynamoDB</vt:lpstr>
      <vt:lpstr>DynamoDB</vt:lpstr>
      <vt:lpstr>DynamoDB Hands-on</vt:lpstr>
      <vt:lpstr>Kinesis</vt:lpstr>
      <vt:lpstr>Kinesis Streams</vt:lpstr>
      <vt:lpstr>Kinesis Firehose</vt:lpstr>
      <vt:lpstr>Kinesis Analytics</vt:lpstr>
      <vt:lpstr>Cognito</vt:lpstr>
      <vt:lpstr>Putting it all together</vt:lpstr>
      <vt:lpstr>Step Functions</vt:lpstr>
      <vt:lpstr>AWS SAM</vt:lpstr>
      <vt:lpstr>AWS SAM Template</vt:lpstr>
      <vt:lpstr>SAM Globals</vt:lpstr>
      <vt:lpstr>Serverless Function</vt:lpstr>
      <vt:lpstr>Serverless Function</vt:lpstr>
      <vt:lpstr>Serverless Function</vt:lpstr>
      <vt:lpstr>Serverless Function</vt:lpstr>
      <vt:lpstr>Serverless Database</vt:lpstr>
      <vt:lpstr>CloudFormation SAM</vt:lpstr>
      <vt:lpstr>Other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Microsoft Office User</cp:lastModifiedBy>
  <cp:revision>190</cp:revision>
  <dcterms:created xsi:type="dcterms:W3CDTF">2016-04-25T17:30:29Z</dcterms:created>
  <dcterms:modified xsi:type="dcterms:W3CDTF">2019-08-10T18:49:42Z</dcterms:modified>
</cp:coreProperties>
</file>